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91" r:id="rId1"/>
    <p:sldMasterId id="2147484078" r:id="rId2"/>
  </p:sldMasterIdLst>
  <p:notesMasterIdLst>
    <p:notesMasterId r:id="rId20"/>
  </p:notesMasterIdLst>
  <p:handoutMasterIdLst>
    <p:handoutMasterId r:id="rId21"/>
  </p:handoutMasterIdLst>
  <p:sldIdLst>
    <p:sldId id="332" r:id="rId3"/>
    <p:sldId id="313" r:id="rId4"/>
    <p:sldId id="334" r:id="rId5"/>
    <p:sldId id="312" r:id="rId6"/>
    <p:sldId id="335" r:id="rId7"/>
    <p:sldId id="338" r:id="rId8"/>
    <p:sldId id="268" r:id="rId9"/>
    <p:sldId id="337" r:id="rId10"/>
    <p:sldId id="325" r:id="rId11"/>
    <p:sldId id="341" r:id="rId12"/>
    <p:sldId id="342" r:id="rId13"/>
    <p:sldId id="343" r:id="rId14"/>
    <p:sldId id="344" r:id="rId15"/>
    <p:sldId id="340" r:id="rId16"/>
    <p:sldId id="345" r:id="rId17"/>
    <p:sldId id="274" r:id="rId18"/>
    <p:sldId id="321" r:id="rId19"/>
  </p:sldIdLst>
  <p:sldSz cx="9144000" cy="6858000" type="screen4x3"/>
  <p:notesSz cx="6858000" cy="9215438"/>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0000"/>
    <a:srgbClr val="72C7E5"/>
    <a:srgbClr val="408D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09" autoAdjust="0"/>
    <p:restoredTop sz="94710" autoAdjust="0"/>
  </p:normalViewPr>
  <p:slideViewPr>
    <p:cSldViewPr snapToGrid="0" snapToObjects="1">
      <p:cViewPr>
        <p:scale>
          <a:sx n="70" d="100"/>
          <a:sy n="70" d="100"/>
        </p:scale>
        <p:origin x="-1022"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25" d="100"/>
          <a:sy n="125" d="100"/>
        </p:scale>
        <p:origin x="-3960" y="-112"/>
      </p:cViewPr>
      <p:guideLst>
        <p:guide orient="horz" pos="2903"/>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838" tIns="45919" rIns="91838" bIns="4591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60375"/>
          </a:xfrm>
          <a:prstGeom prst="rect">
            <a:avLst/>
          </a:prstGeom>
        </p:spPr>
        <p:txBody>
          <a:bodyPr vert="horz" lIns="91838" tIns="45919" rIns="91838" bIns="45919" rtlCol="0"/>
          <a:lstStyle>
            <a:lvl1pPr algn="r" fontAlgn="auto">
              <a:spcBef>
                <a:spcPts val="0"/>
              </a:spcBef>
              <a:spcAft>
                <a:spcPts val="0"/>
              </a:spcAft>
              <a:defRPr sz="1200">
                <a:latin typeface="+mn-lt"/>
              </a:defRPr>
            </a:lvl1pPr>
          </a:lstStyle>
          <a:p>
            <a:pPr>
              <a:defRPr/>
            </a:pPr>
            <a:fld id="{E612A4A9-BE44-475E-8360-AB9CD63379F9}" type="datetimeFigureOut">
              <a:rPr lang="en-US"/>
              <a:pPr>
                <a:defRPr/>
              </a:pPr>
              <a:t>5/2/2012</a:t>
            </a:fld>
            <a:endParaRPr lang="en-US"/>
          </a:p>
        </p:txBody>
      </p:sp>
      <p:sp>
        <p:nvSpPr>
          <p:cNvPr id="4" name="Footer Placeholder 3"/>
          <p:cNvSpPr>
            <a:spLocks noGrp="1"/>
          </p:cNvSpPr>
          <p:nvPr>
            <p:ph type="ftr" sz="quarter" idx="2"/>
          </p:nvPr>
        </p:nvSpPr>
        <p:spPr>
          <a:xfrm>
            <a:off x="0" y="8753475"/>
            <a:ext cx="2971800" cy="460375"/>
          </a:xfrm>
          <a:prstGeom prst="rect">
            <a:avLst/>
          </a:prstGeom>
        </p:spPr>
        <p:txBody>
          <a:bodyPr vert="horz" lIns="91838" tIns="45919" rIns="91838" bIns="4591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753475"/>
            <a:ext cx="2971800" cy="460375"/>
          </a:xfrm>
          <a:prstGeom prst="rect">
            <a:avLst/>
          </a:prstGeom>
        </p:spPr>
        <p:txBody>
          <a:bodyPr vert="horz" lIns="91838" tIns="45919" rIns="91838" bIns="45919" rtlCol="0" anchor="b"/>
          <a:lstStyle>
            <a:lvl1pPr algn="r" fontAlgn="auto">
              <a:spcBef>
                <a:spcPts val="0"/>
              </a:spcBef>
              <a:spcAft>
                <a:spcPts val="0"/>
              </a:spcAft>
              <a:defRPr sz="1200">
                <a:latin typeface="+mn-lt"/>
              </a:defRPr>
            </a:lvl1pPr>
          </a:lstStyle>
          <a:p>
            <a:pPr>
              <a:defRPr/>
            </a:pPr>
            <a:fld id="{2D3488E0-8EAC-41BF-B8E2-B52896127E7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838" tIns="45919" rIns="91838" bIns="4591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0375"/>
          </a:xfrm>
          <a:prstGeom prst="rect">
            <a:avLst/>
          </a:prstGeom>
        </p:spPr>
        <p:txBody>
          <a:bodyPr vert="horz" lIns="91838" tIns="45919" rIns="91838" bIns="45919" rtlCol="0"/>
          <a:lstStyle>
            <a:lvl1pPr algn="r" fontAlgn="auto">
              <a:spcBef>
                <a:spcPts val="0"/>
              </a:spcBef>
              <a:spcAft>
                <a:spcPts val="0"/>
              </a:spcAft>
              <a:defRPr sz="1200">
                <a:latin typeface="+mn-lt"/>
              </a:defRPr>
            </a:lvl1pPr>
          </a:lstStyle>
          <a:p>
            <a:pPr>
              <a:defRPr/>
            </a:pPr>
            <a:fld id="{D5895484-47DF-4FF8-98F1-57AE73015307}" type="datetimeFigureOut">
              <a:rPr lang="en-US"/>
              <a:pPr>
                <a:defRPr/>
              </a:pPr>
              <a:t>5/2/2012</a:t>
            </a:fld>
            <a:endParaRPr lang="en-US"/>
          </a:p>
        </p:txBody>
      </p:sp>
      <p:sp>
        <p:nvSpPr>
          <p:cNvPr id="4" name="Slide Image Placeholder 3"/>
          <p:cNvSpPr>
            <a:spLocks noGrp="1" noRot="1" noChangeAspect="1"/>
          </p:cNvSpPr>
          <p:nvPr>
            <p:ph type="sldImg" idx="2"/>
          </p:nvPr>
        </p:nvSpPr>
        <p:spPr>
          <a:xfrm>
            <a:off x="1127125" y="692150"/>
            <a:ext cx="4605338" cy="3455988"/>
          </a:xfrm>
          <a:prstGeom prst="rect">
            <a:avLst/>
          </a:prstGeom>
          <a:noFill/>
          <a:ln w="12700">
            <a:solidFill>
              <a:prstClr val="black"/>
            </a:solidFill>
          </a:ln>
        </p:spPr>
        <p:txBody>
          <a:bodyPr vert="horz" lIns="91838" tIns="45919" rIns="91838" bIns="45919" rtlCol="0" anchor="ctr"/>
          <a:lstStyle/>
          <a:p>
            <a:pPr lvl="0"/>
            <a:endParaRPr lang="en-US" noProof="0"/>
          </a:p>
        </p:txBody>
      </p:sp>
      <p:sp>
        <p:nvSpPr>
          <p:cNvPr id="5" name="Notes Placeholder 4"/>
          <p:cNvSpPr>
            <a:spLocks noGrp="1"/>
          </p:cNvSpPr>
          <p:nvPr>
            <p:ph type="body" sz="quarter" idx="3"/>
          </p:nvPr>
        </p:nvSpPr>
        <p:spPr>
          <a:xfrm>
            <a:off x="685800" y="4378325"/>
            <a:ext cx="5486400" cy="4144963"/>
          </a:xfrm>
          <a:prstGeom prst="rect">
            <a:avLst/>
          </a:prstGeom>
        </p:spPr>
        <p:txBody>
          <a:bodyPr vert="horz" lIns="91838" tIns="45919" rIns="91838" bIns="4591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53475"/>
            <a:ext cx="2971800" cy="460375"/>
          </a:xfrm>
          <a:prstGeom prst="rect">
            <a:avLst/>
          </a:prstGeom>
        </p:spPr>
        <p:txBody>
          <a:bodyPr vert="horz" lIns="91838" tIns="45919" rIns="91838" bIns="4591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753475"/>
            <a:ext cx="2971800" cy="460375"/>
          </a:xfrm>
          <a:prstGeom prst="rect">
            <a:avLst/>
          </a:prstGeom>
        </p:spPr>
        <p:txBody>
          <a:bodyPr vert="horz" lIns="91838" tIns="45919" rIns="91838" bIns="45919" rtlCol="0" anchor="b"/>
          <a:lstStyle>
            <a:lvl1pPr algn="r" fontAlgn="auto">
              <a:spcBef>
                <a:spcPts val="0"/>
              </a:spcBef>
              <a:spcAft>
                <a:spcPts val="0"/>
              </a:spcAft>
              <a:defRPr sz="1200">
                <a:latin typeface="+mn-lt"/>
              </a:defRPr>
            </a:lvl1pPr>
          </a:lstStyle>
          <a:p>
            <a:pPr>
              <a:defRPr/>
            </a:pPr>
            <a:fld id="{4E52B8D1-1569-4397-B924-E977850F3C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0E6748E-B811-41FB-ABBF-024764E07639}" type="datetimeFigureOut">
              <a:rPr lang="en-US"/>
              <a:pPr>
                <a:defRPr/>
              </a:pPr>
              <a:t>5/2/2012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E21DA6-CC03-475F-8C91-945EC142AFCF}" type="slidenum">
              <a:rPr lang="en-US"/>
              <a:pPr>
                <a:defRPr/>
              </a:pPr>
              <a:t>‹#›</a:t>
            </a:fld>
            <a:endParaRPr lang="en-US"/>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1C702D-1100-43E2-B095-C9F1BBAEEE96}" type="datetimeFigureOut">
              <a:rPr lang="en-US"/>
              <a:pPr>
                <a:defRPr/>
              </a:pPr>
              <a:t>5/2/2012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50A537-13F2-4959-9AEB-A141C4E8A408}" type="slidenum">
              <a:rPr lang="en-US"/>
              <a:pPr>
                <a:defRPr/>
              </a:pPr>
              <a:t>‹#›</a:t>
            </a:fld>
            <a:endParaRPr lang="en-US"/>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2F4BA8-9889-4A76-A856-B6EBCDE995F6}" type="datetimeFigureOut">
              <a:rPr lang="en-US"/>
              <a:pPr>
                <a:defRPr/>
              </a:pPr>
              <a:t>5/2/2012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A7E40C-7722-46F6-B7CB-5F414BADA94B}" type="slidenum">
              <a:rPr lang="en-US"/>
              <a:pPr>
                <a:defRPr/>
              </a:pPr>
              <a:t>‹#›</a:t>
            </a:fld>
            <a:endParaRPr lang="en-US"/>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F85B4AC-5CE9-4E28-BED1-7F2751EE1C05}" type="datetimeFigureOut">
              <a:rPr lang="en-US"/>
              <a:pPr>
                <a:defRPr/>
              </a:pPr>
              <a:t>5/2/2012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3F4DB47-BB50-4CC0-B9A3-D4808DD869C0}" type="slidenum">
              <a:rPr lang="en-US"/>
              <a:pPr>
                <a:defRPr/>
              </a:pPr>
              <a:t>‹#›</a:t>
            </a:fld>
            <a:endParaRPr lang="en-US"/>
          </a:p>
        </p:txBody>
      </p:sp>
    </p:spTree>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11F7CC-A7A0-4AFC-BF28-C1A06B9B81F2}" type="datetimeFigureOut">
              <a:rPr lang="en-US"/>
              <a:pPr>
                <a:defRPr/>
              </a:pPr>
              <a:t>5/2/2012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0940A911-3F0D-4586-B797-EA4A84883F89}" type="slidenum">
              <a:rPr lang="en-US"/>
              <a:pPr>
                <a:defRPr/>
              </a:pPr>
              <a:t>‹#›</a:t>
            </a:fld>
            <a:endParaRPr lang="en-US"/>
          </a:p>
        </p:txBody>
      </p:sp>
    </p:spTree>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2914570-5942-4D12-9D4F-EFB5F18CE052}" type="datetimeFigureOut">
              <a:rPr lang="en-US"/>
              <a:pPr>
                <a:defRPr/>
              </a:pPr>
              <a:t>5/2/2012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DBB92C0-5A28-4A5E-8CF7-FB792B423848}" type="slidenum">
              <a:rPr lang="en-US"/>
              <a:pPr>
                <a:defRPr/>
              </a:pPr>
              <a:t>‹#›</a:t>
            </a:fld>
            <a:endParaRPr lang="en-US"/>
          </a:p>
        </p:txBody>
      </p:sp>
    </p:spTree>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FF682B86-6F63-4374-A751-6E7B5C526EA8}" type="datetimeFigureOut">
              <a:rPr lang="en-US"/>
              <a:pPr>
                <a:defRPr/>
              </a:pPr>
              <a:t>5/2/2012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0E897F5-83E3-44B7-9437-45811D741BB1}" type="slidenum">
              <a:rPr lang="en-US"/>
              <a:pPr>
                <a:defRPr/>
              </a:pPr>
              <a:t>‹#›</a:t>
            </a:fld>
            <a:endParaRPr lang="en-US"/>
          </a:p>
        </p:txBody>
      </p:sp>
    </p:spTree>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5E88F987-F136-4EA9-8750-E70630E4121F}" type="datetimeFigureOut">
              <a:rPr lang="en-US"/>
              <a:pPr>
                <a:defRPr/>
              </a:pPr>
              <a:t>5/2/2012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AD3097C-6A0E-4D65-B031-762EFEE75957}" type="slidenum">
              <a:rPr lang="en-US"/>
              <a:pPr>
                <a:defRPr/>
              </a:pPr>
              <a:t>‹#›</a:t>
            </a:fld>
            <a:endParaRPr lang="en-US"/>
          </a:p>
        </p:txBody>
      </p:sp>
    </p:spTree>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5ED4E810-79BA-48AB-A28C-33A13D0B41B8}" type="datetimeFigureOut">
              <a:rPr lang="en-US"/>
              <a:pPr>
                <a:defRPr/>
              </a:pPr>
              <a:t>5/2/2012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E056A145-82DD-4EED-8303-BC440CE4FB62}" type="slidenum">
              <a:rPr lang="en-US"/>
              <a:pPr>
                <a:defRPr/>
              </a:pPr>
              <a:t>‹#›</a:t>
            </a:fld>
            <a:endParaRPr lang="en-US"/>
          </a:p>
        </p:txBody>
      </p:sp>
    </p:spTree>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CAE97D4-7FD7-40E6-B574-A17FDB39DB98}" type="datetimeFigureOut">
              <a:rPr lang="en-US"/>
              <a:pPr>
                <a:defRPr/>
              </a:pPr>
              <a:t>5/2/2012</a:t>
            </a:fld>
            <a:endParaRPr lang="en-US"/>
          </a:p>
        </p:txBody>
      </p:sp>
    </p:spTree>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B17ECA0E-4BC0-438C-9663-8D081E29CB9E}" type="datetimeFigureOut">
              <a:rPr lang="en-US"/>
              <a:pPr>
                <a:defRPr/>
              </a:pPr>
              <a:t>5/2/2012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173154CD-6AB7-4453-8120-1EACFE7EB4F2}" type="slidenum">
              <a:rPr lang="en-US"/>
              <a:pPr>
                <a:defRPr/>
              </a:pPr>
              <a:t>‹#›</a:t>
            </a:fld>
            <a:endParaRPr lang="en-US"/>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2EF5E8-12DD-419D-836C-19B36F8AE010}" type="datetimeFigureOut">
              <a:rPr lang="en-US"/>
              <a:pPr>
                <a:defRPr/>
              </a:pPr>
              <a:t>5/2/2012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10B5B8-D39E-4F76-9714-DC1DDE45B94B}" type="slidenum">
              <a:rPr lang="en-US"/>
              <a:pPr>
                <a:defRPr/>
              </a:pPr>
              <a:t>‹#›</a:t>
            </a:fld>
            <a:endParaRPr lang="en-US"/>
          </a:p>
        </p:txBody>
      </p:sp>
    </p:spTree>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9FBB68D0-7658-45BD-BC59-B45954165455}" type="datetimeFigureOut">
              <a:rPr lang="en-US"/>
              <a:pPr>
                <a:defRPr/>
              </a:pPr>
              <a:t>5/2/2012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1C2C1E8-8000-40CE-8EB0-ECD26338E231}" type="slidenum">
              <a:rPr lang="en-US"/>
              <a:pPr>
                <a:defRPr/>
              </a:pPr>
              <a:t>‹#›</a:t>
            </a:fld>
            <a:endParaRPr lang="en-US"/>
          </a:p>
        </p:txBody>
      </p:sp>
    </p:spTree>
  </p:cSld>
  <p:clrMapOvr>
    <a:masterClrMapping/>
  </p:clrMapOvr>
  <p:transitio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7039A1B-290E-4896-8CB9-A1D3DAE47B02}" type="datetimeFigureOut">
              <a:rPr lang="en-US"/>
              <a:pPr>
                <a:defRPr/>
              </a:pPr>
              <a:t>5/2/2012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46B69029-8E5E-41CA-A9F7-04BCFDA3B831}" type="slidenum">
              <a:rPr lang="en-US"/>
              <a:pPr>
                <a:defRPr/>
              </a:pPr>
              <a:t>‹#›</a:t>
            </a:fld>
            <a:endParaRPr lang="en-US"/>
          </a:p>
        </p:txBody>
      </p:sp>
    </p:spTree>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DA4A2D-7390-48FE-855D-0E1186CA92AD}" type="datetimeFigureOut">
              <a:rPr lang="en-US"/>
              <a:pPr>
                <a:defRPr/>
              </a:pPr>
              <a:t>5/2/2012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CF1BC570-5ABB-4092-BAAA-38840809B096}" type="slidenum">
              <a:rPr lang="en-US"/>
              <a:pPr>
                <a:defRPr/>
              </a:pPr>
              <a:t>‹#›</a:t>
            </a:fld>
            <a:endParaRPr lang="en-US"/>
          </a:p>
        </p:txBody>
      </p:sp>
    </p:spTree>
  </p:cSld>
  <p:clrMapOvr>
    <a:masterClrMapping/>
  </p:clrMapOvr>
  <p:transitio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D4F820-1AE4-4983-8A66-59E755311EAC}" type="datetimeFigureOut">
              <a:rPr lang="en-US"/>
              <a:pPr>
                <a:defRPr/>
              </a:pPr>
              <a:t>5/2/2012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9B8DA3CD-7EC7-4B51-9CDC-D35ED992AF0B}" type="slidenum">
              <a:rPr lang="en-US"/>
              <a:pPr>
                <a:defRPr/>
              </a:pPr>
              <a:t>‹#›</a:t>
            </a:fld>
            <a:endParaRPr lang="en-US"/>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B573FDF-7FC9-4DB2-92FF-7BEAC55990D6}" type="datetimeFigureOut">
              <a:rPr lang="en-US"/>
              <a:pPr>
                <a:defRPr/>
              </a:pPr>
              <a:t>5/2/2012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0B82D3-4510-411C-8540-5600B128F0EF}" type="slidenum">
              <a:rPr lang="en-US"/>
              <a:pPr>
                <a:defRPr/>
              </a:pPr>
              <a:t>‹#›</a:t>
            </a:fld>
            <a:endParaRPr lang="en-US"/>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0D37794-F12A-4466-9E64-62550B1EE72B}" type="datetimeFigureOut">
              <a:rPr lang="en-US"/>
              <a:pPr>
                <a:defRPr/>
              </a:pPr>
              <a:t>5/2/2012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60486F-B971-469C-AD8A-3E52034E8856}" type="slidenum">
              <a:rPr lang="en-US"/>
              <a:pPr>
                <a:defRPr/>
              </a:pPr>
              <a:t>‹#›</a:t>
            </a:fld>
            <a:endParaRPr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1C53654-023F-4B4E-A77F-0ED0FD394220}" type="datetimeFigureOut">
              <a:rPr lang="en-US"/>
              <a:pPr>
                <a:defRPr/>
              </a:pPr>
              <a:t>5/2/2012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3215A4B-A0A1-46B2-9EB0-576550184581}" type="slidenum">
              <a:rPr lang="en-US"/>
              <a:pPr>
                <a:defRPr/>
              </a:pPr>
              <a:t>‹#›</a:t>
            </a:fld>
            <a:endParaRPr lang="en-US"/>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descr="Slide_1A.pdf"/>
          <p:cNvPicPr>
            <a:picLocks noChangeAspect="1"/>
          </p:cNvPicPr>
          <p:nvPr userDrawn="1"/>
        </p:nvPicPr>
        <p:blipFill>
          <a:blip r:embed="rId2"/>
          <a:srcRect/>
          <a:stretch>
            <a:fillRect/>
          </a:stretch>
        </p:blipFill>
        <p:spPr bwMode="auto">
          <a:xfrm>
            <a:off x="0" y="0"/>
            <a:ext cx="9169400" cy="6858000"/>
          </a:xfrm>
          <a:prstGeom prst="rect">
            <a:avLst/>
          </a:prstGeom>
          <a:noFill/>
          <a:ln w="9525">
            <a:noFill/>
            <a:miter lim="800000"/>
            <a:headEnd/>
            <a:tailEnd/>
          </a:ln>
        </p:spPr>
      </p:pic>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81AE85-FF0E-4DCF-9B31-FF88C1080C95}" type="datetimeFigureOut">
              <a:rPr lang="en-US"/>
              <a:pPr>
                <a:defRPr/>
              </a:pPr>
              <a:t>5/2/2012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E9D2D5D-AB6B-4127-898B-CEB3B7FF8CED}" type="slidenum">
              <a:rPr lang="en-US"/>
              <a:pPr>
                <a:defRPr/>
              </a:pPr>
              <a:t>‹#›</a:t>
            </a:fld>
            <a:endParaRPr lang="en-US"/>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69E70D-FE87-44EE-9795-9FB927C99654}" type="datetimeFigureOut">
              <a:rPr lang="en-US"/>
              <a:pPr>
                <a:defRPr/>
              </a:pPr>
              <a:t>5/2/2012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2F3F3F-62BA-456B-8372-ADE019E8E63E}" type="slidenum">
              <a:rPr lang="en-US"/>
              <a:pPr>
                <a:defRPr/>
              </a:pPr>
              <a:t>‹#›</a:t>
            </a:fld>
            <a:endParaRPr lang="en-US"/>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36978F-256C-4DFC-BAEB-A2737D564ABD}" type="datetimeFigureOut">
              <a:rPr lang="en-US"/>
              <a:pPr>
                <a:defRPr/>
              </a:pPr>
              <a:t>5/2/2012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D26FCA-58DA-4DF4-9671-852668225952}" type="slidenum">
              <a:rPr lang="en-US"/>
              <a:pPr>
                <a:defRPr/>
              </a:pPr>
              <a:t>‹#›</a:t>
            </a:fld>
            <a:endParaRPr lang="en-US"/>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1AA1F37-7794-4D14-BD01-A371270C15D3}" type="datetimeFigureOut">
              <a:rPr lang="en-US"/>
              <a:pPr>
                <a:defRPr/>
              </a:pPr>
              <a:t>5/2/2012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E029391-1FC4-49D3-823F-22A22F115ED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25" r:id="rId1"/>
    <p:sldLayoutId id="2147485026" r:id="rId2"/>
    <p:sldLayoutId id="2147485027" r:id="rId3"/>
    <p:sldLayoutId id="2147485028" r:id="rId4"/>
    <p:sldLayoutId id="2147485029" r:id="rId5"/>
    <p:sldLayoutId id="2147485036" r:id="rId6"/>
    <p:sldLayoutId id="2147485030" r:id="rId7"/>
    <p:sldLayoutId id="2147485031" r:id="rId8"/>
    <p:sldLayoutId id="2147485032" r:id="rId9"/>
    <p:sldLayoutId id="2147485033" r:id="rId10"/>
    <p:sldLayoutId id="2147485034" r:id="rId11"/>
  </p:sldLayoutIdLst>
  <p:transition spd="slow">
    <p:fade thruBlk="1"/>
  </p:transition>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Slide 2.pdf"/>
          <p:cNvPicPr>
            <a:picLocks noChangeAspect="1"/>
          </p:cNvPicPr>
          <p:nvPr userDrawn="1"/>
        </p:nvPicPr>
        <p:blipFill>
          <a:blip r:embed="rId14"/>
          <a:srcRect/>
          <a:stretch>
            <a:fillRect/>
          </a:stretch>
        </p:blipFill>
        <p:spPr bwMode="auto">
          <a:xfrm>
            <a:off x="-84138" y="-276225"/>
            <a:ext cx="9242426" cy="7142163"/>
          </a:xfrm>
          <a:prstGeom prst="rect">
            <a:avLst/>
          </a:prstGeom>
          <a:noFill/>
          <a:ln w="9525">
            <a:noFill/>
            <a:miter lim="800000"/>
            <a:headEnd/>
            <a:tailEnd/>
          </a:ln>
        </p:spPr>
      </p:pic>
      <p:sp>
        <p:nvSpPr>
          <p:cNvPr id="2051" name="Title Placeholder 1"/>
          <p:cNvSpPr>
            <a:spLocks noGrp="1"/>
          </p:cNvSpPr>
          <p:nvPr>
            <p:ph type="title"/>
          </p:nvPr>
        </p:nvSpPr>
        <p:spPr bwMode="auto">
          <a:xfrm>
            <a:off x="457200" y="67786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200342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230938"/>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C7FEB83-032D-4623-A14E-27932BBC9FE2}" type="datetimeFigureOut">
              <a:rPr lang="en-US"/>
              <a:pPr>
                <a:defRPr/>
              </a:pPr>
              <a:t>5/2/2012</a:t>
            </a:fld>
            <a:endParaRPr lang="en-US"/>
          </a:p>
        </p:txBody>
      </p:sp>
    </p:spTree>
  </p:cSld>
  <p:clrMap bg1="lt1" tx1="dk1" bg2="lt2" tx2="dk2" accent1="accent1" accent2="accent2" accent3="accent3" accent4="accent4" accent5="accent5" accent6="accent6" hlink="hlink" folHlink="folHlink"/>
  <p:sldLayoutIdLst>
    <p:sldLayoutId id="2147485037" r:id="rId1"/>
    <p:sldLayoutId id="2147485038" r:id="rId2"/>
    <p:sldLayoutId id="2147485039" r:id="rId3"/>
    <p:sldLayoutId id="2147485040" r:id="rId4"/>
    <p:sldLayoutId id="2147485041" r:id="rId5"/>
    <p:sldLayoutId id="2147485042" r:id="rId6"/>
    <p:sldLayoutId id="2147485035" r:id="rId7"/>
    <p:sldLayoutId id="2147485043" r:id="rId8"/>
    <p:sldLayoutId id="2147485044" r:id="rId9"/>
    <p:sldLayoutId id="2147485045" r:id="rId10"/>
    <p:sldLayoutId id="2147485046" r:id="rId11"/>
    <p:sldLayoutId id="2147485047" r:id="rId12"/>
  </p:sldLayoutIdLst>
  <p:transition spd="slow">
    <p:fade thruBlk="1"/>
  </p:transition>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0" y="204788"/>
            <a:ext cx="9144000" cy="708025"/>
          </a:xfrm>
          <a:prstGeom prst="rect">
            <a:avLst/>
          </a:prstGeom>
          <a:noFill/>
          <a:ln w="9525">
            <a:noFill/>
            <a:miter lim="800000"/>
            <a:headEnd/>
            <a:tailEnd/>
          </a:ln>
        </p:spPr>
        <p:txBody>
          <a:bodyPr>
            <a:spAutoFit/>
          </a:bodyPr>
          <a:lstStyle/>
          <a:p>
            <a:pPr algn="ctr"/>
            <a:r>
              <a:rPr lang="en-US" sz="3200">
                <a:solidFill>
                  <a:schemeClr val="bg1"/>
                </a:solidFill>
                <a:ea typeface="Times" pitchFamily="18" charset="0"/>
                <a:cs typeface="Arial" charset="0"/>
              </a:rPr>
              <a:t>Countdown to Choose. We’re Ready, Are You?</a:t>
            </a:r>
            <a:r>
              <a:rPr lang="en-US" sz="4000">
                <a:solidFill>
                  <a:schemeClr val="bg1"/>
                </a:solidFill>
                <a:ea typeface="Times" pitchFamily="18" charset="0"/>
                <a:cs typeface="Arial" charset="0"/>
              </a:rPr>
              <a:t> </a:t>
            </a:r>
          </a:p>
        </p:txBody>
      </p:sp>
      <p:pic>
        <p:nvPicPr>
          <p:cNvPr id="15363" name="Picture 5" descr="Vicki Davis County Seal-RED_lg.jpg"/>
          <p:cNvPicPr>
            <a:picLocks noChangeAspect="1"/>
          </p:cNvPicPr>
          <p:nvPr/>
        </p:nvPicPr>
        <p:blipFill>
          <a:blip r:embed="rId3"/>
          <a:srcRect/>
          <a:stretch>
            <a:fillRect/>
          </a:stretch>
        </p:blipFill>
        <p:spPr bwMode="auto">
          <a:xfrm>
            <a:off x="3108325" y="1255713"/>
            <a:ext cx="3719513" cy="4148137"/>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819150" y="368300"/>
            <a:ext cx="7288213" cy="584200"/>
          </a:xfrm>
          <a:prstGeom prst="rect">
            <a:avLst/>
          </a:prstGeom>
          <a:noFill/>
          <a:ln w="9525">
            <a:noFill/>
            <a:miter lim="800000"/>
            <a:headEnd/>
            <a:tailEnd/>
          </a:ln>
        </p:spPr>
        <p:txBody>
          <a:bodyPr>
            <a:spAutoFit/>
          </a:bodyPr>
          <a:lstStyle/>
          <a:p>
            <a:pPr algn="ctr"/>
            <a:r>
              <a:rPr lang="en-US" sz="3200">
                <a:solidFill>
                  <a:schemeClr val="bg1"/>
                </a:solidFill>
              </a:rPr>
              <a:t>Nassau County SOE</a:t>
            </a:r>
          </a:p>
        </p:txBody>
      </p:sp>
      <p:sp>
        <p:nvSpPr>
          <p:cNvPr id="24579" name="TextBox 3"/>
          <p:cNvSpPr txBox="1">
            <a:spLocks noChangeArrowheads="1"/>
          </p:cNvSpPr>
          <p:nvPr/>
        </p:nvSpPr>
        <p:spPr bwMode="auto">
          <a:xfrm>
            <a:off x="1036638" y="1951038"/>
            <a:ext cx="7519987" cy="3416300"/>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en-US">
                <a:solidFill>
                  <a:srgbClr val="002060"/>
                </a:solidFill>
              </a:rPr>
              <a:t>Possible script:  Would you like me to update your voter registration  record at this time  to ensure your information is current?</a:t>
            </a:r>
          </a:p>
          <a:p>
            <a:pPr marL="342900" indent="-342900"/>
            <a:endParaRPr lang="en-US">
              <a:solidFill>
                <a:srgbClr val="002060"/>
              </a:solidFill>
            </a:endParaRPr>
          </a:p>
          <a:p>
            <a:pPr marL="342900" indent="-342900"/>
            <a:endParaRPr lang="en-US">
              <a:solidFill>
                <a:srgbClr val="002060"/>
              </a:solidFill>
            </a:endParaRPr>
          </a:p>
          <a:p>
            <a:pPr marL="342900" indent="-342900">
              <a:buFont typeface="Calibri" pitchFamily="34" charset="0"/>
              <a:buAutoNum type="arabicPeriod" startAt="2"/>
            </a:pPr>
            <a:r>
              <a:rPr lang="en-US">
                <a:solidFill>
                  <a:srgbClr val="002060"/>
                </a:solidFill>
              </a:rPr>
              <a:t>If  an examiner needs to go back into an applicant’s record to make a correction, sometimes it will void the voter registration record.  This may be a programmatic change or a training issue.</a:t>
            </a:r>
          </a:p>
          <a:p>
            <a:pPr marL="342900" indent="-342900"/>
            <a:endParaRPr lang="en-US">
              <a:solidFill>
                <a:srgbClr val="002060"/>
              </a:solidFill>
            </a:endParaRPr>
          </a:p>
          <a:p>
            <a:pPr marL="342900" indent="-342900"/>
            <a:endParaRPr lang="en-US">
              <a:solidFill>
                <a:srgbClr val="002060"/>
              </a:solidFill>
            </a:endParaRPr>
          </a:p>
          <a:p>
            <a:pPr marL="342900" indent="-342900">
              <a:buFont typeface="Calibri" pitchFamily="34" charset="0"/>
              <a:buAutoNum type="arabicPeriod" startAt="3"/>
            </a:pPr>
            <a:r>
              <a:rPr lang="en-US">
                <a:solidFill>
                  <a:srgbClr val="002060"/>
                </a:solidFill>
              </a:rPr>
              <a:t>Provide HSMV with a SOE contact card advising if the voter does not receive their voter information card within two weeks they should contact the SOE office.</a:t>
            </a:r>
            <a:endParaRPr lang="en-US"/>
          </a:p>
        </p:txBody>
      </p:sp>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914400" y="219075"/>
            <a:ext cx="6824663" cy="584200"/>
          </a:xfrm>
          <a:prstGeom prst="rect">
            <a:avLst/>
          </a:prstGeom>
          <a:noFill/>
          <a:ln w="9525">
            <a:noFill/>
            <a:miter lim="800000"/>
            <a:headEnd/>
            <a:tailEnd/>
          </a:ln>
        </p:spPr>
        <p:txBody>
          <a:bodyPr>
            <a:spAutoFit/>
          </a:bodyPr>
          <a:lstStyle/>
          <a:p>
            <a:pPr algn="ctr"/>
            <a:r>
              <a:rPr lang="en-US" sz="3200">
                <a:solidFill>
                  <a:schemeClr val="bg1"/>
                </a:solidFill>
              </a:rPr>
              <a:t>Collier County SOE</a:t>
            </a:r>
          </a:p>
        </p:txBody>
      </p:sp>
      <p:sp>
        <p:nvSpPr>
          <p:cNvPr id="25603" name="TextBox 2"/>
          <p:cNvSpPr txBox="1">
            <a:spLocks noChangeArrowheads="1"/>
          </p:cNvSpPr>
          <p:nvPr/>
        </p:nvSpPr>
        <p:spPr bwMode="auto">
          <a:xfrm>
            <a:off x="177800" y="996950"/>
            <a:ext cx="8734425" cy="6738938"/>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en-US"/>
              <a:t>The DL Clerks hand one contact card to each registrant.</a:t>
            </a:r>
          </a:p>
          <a:p>
            <a:pPr marL="342900" indent="-342900"/>
            <a:endParaRPr lang="en-US"/>
          </a:p>
          <a:p>
            <a:pPr marL="342900" indent="-342900"/>
            <a:endParaRPr lang="en-US"/>
          </a:p>
          <a:p>
            <a:pPr marL="342900" indent="-342900"/>
            <a:endParaRPr lang="en-US"/>
          </a:p>
          <a:p>
            <a:pPr marL="342900" indent="-342900"/>
            <a:endParaRPr lang="en-US"/>
          </a:p>
          <a:p>
            <a:pPr marL="342900" indent="-342900"/>
            <a:endParaRPr lang="en-US"/>
          </a:p>
          <a:p>
            <a:pPr marL="342900" indent="-342900"/>
            <a:endParaRPr lang="en-US"/>
          </a:p>
          <a:p>
            <a:pPr marL="342900" indent="-342900"/>
            <a:endParaRPr lang="en-US"/>
          </a:p>
          <a:p>
            <a:pPr marL="342900" indent="-342900">
              <a:buFont typeface="Calibri" pitchFamily="34" charset="0"/>
              <a:buAutoNum type="arabicPeriod" startAt="2"/>
            </a:pPr>
            <a:r>
              <a:rPr lang="en-US"/>
              <a:t>It would be helpful for the DMVs to further promote address updates, party changes, etc.</a:t>
            </a:r>
          </a:p>
          <a:p>
            <a:pPr marL="342900" indent="-342900"/>
            <a:endParaRPr lang="en-US"/>
          </a:p>
          <a:p>
            <a:pPr marL="342900" indent="-342900">
              <a:buFont typeface="Calibri" pitchFamily="34" charset="0"/>
              <a:buAutoNum type="arabicPeriod" startAt="3"/>
            </a:pPr>
            <a:r>
              <a:rPr lang="en-US"/>
              <a:t>DMV staff should encourage the voters to review their voter information for accuracy before leaving the DMV.</a:t>
            </a:r>
          </a:p>
          <a:p>
            <a:pPr marL="342900" indent="-342900"/>
            <a:endParaRPr lang="en-US"/>
          </a:p>
          <a:p>
            <a:pPr marL="342900" indent="-342900">
              <a:buFont typeface="Calibri" pitchFamily="34" charset="0"/>
              <a:buAutoNum type="arabicPeriod" startAt="4"/>
            </a:pPr>
            <a:r>
              <a:rPr lang="en-US"/>
              <a:t>If  an operator needs to go back into an applicant’s record to make a correction, sometimes it will void the voter registration record.  If possible, amend the software to include a warning which would alert the operator of the cancellation.</a:t>
            </a:r>
          </a:p>
          <a:p>
            <a:pPr marL="342900" indent="-342900"/>
            <a:endParaRPr lang="en-US"/>
          </a:p>
          <a:p>
            <a:pPr marL="342900" indent="-342900">
              <a:buFont typeface="Calibri" pitchFamily="34" charset="0"/>
              <a:buAutoNum type="arabicPeriod" startAt="4"/>
            </a:pPr>
            <a:endParaRPr lang="en-US"/>
          </a:p>
          <a:p>
            <a:pPr marL="342900" indent="-342900"/>
            <a:endParaRPr lang="en-US"/>
          </a:p>
          <a:p>
            <a:pPr marL="342900" indent="-342900"/>
            <a:endParaRPr lang="en-US"/>
          </a:p>
          <a:p>
            <a:pPr marL="342900" indent="-342900"/>
            <a:endParaRPr lang="en-US"/>
          </a:p>
          <a:p>
            <a:pPr marL="342900" indent="-342900"/>
            <a:endParaRPr lang="en-US"/>
          </a:p>
          <a:p>
            <a:pPr marL="342900" indent="-342900"/>
            <a:endParaRPr lang="en-US"/>
          </a:p>
        </p:txBody>
      </p:sp>
      <p:pic>
        <p:nvPicPr>
          <p:cNvPr id="25604" name="Picture 4" descr="DMV Card.jpg"/>
          <p:cNvPicPr>
            <a:picLocks noChangeAspect="1"/>
          </p:cNvPicPr>
          <p:nvPr/>
        </p:nvPicPr>
        <p:blipFill>
          <a:blip r:embed="rId2"/>
          <a:srcRect/>
          <a:stretch>
            <a:fillRect/>
          </a:stretch>
        </p:blipFill>
        <p:spPr bwMode="auto">
          <a:xfrm>
            <a:off x="2970213" y="1597025"/>
            <a:ext cx="2638425" cy="1638300"/>
          </a:xfrm>
          <a:prstGeom prst="rect">
            <a:avLst/>
          </a:prstGeom>
          <a:noFill/>
          <a:ln w="9525">
            <a:solidFill>
              <a:schemeClr val="tx1"/>
            </a:solid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1309688" y="246063"/>
            <a:ext cx="6237287" cy="584200"/>
          </a:xfrm>
          <a:prstGeom prst="rect">
            <a:avLst/>
          </a:prstGeom>
          <a:noFill/>
          <a:ln w="9525">
            <a:noFill/>
            <a:miter lim="800000"/>
            <a:headEnd/>
            <a:tailEnd/>
          </a:ln>
        </p:spPr>
        <p:txBody>
          <a:bodyPr>
            <a:spAutoFit/>
          </a:bodyPr>
          <a:lstStyle/>
          <a:p>
            <a:pPr algn="ctr"/>
            <a:r>
              <a:rPr lang="en-US" sz="3200">
                <a:solidFill>
                  <a:schemeClr val="bg1"/>
                </a:solidFill>
              </a:rPr>
              <a:t>Pasco County SOE</a:t>
            </a:r>
          </a:p>
        </p:txBody>
      </p:sp>
      <p:sp>
        <p:nvSpPr>
          <p:cNvPr id="26627" name="TextBox 4"/>
          <p:cNvSpPr txBox="1">
            <a:spLocks noChangeArrowheads="1"/>
          </p:cNvSpPr>
          <p:nvPr/>
        </p:nvSpPr>
        <p:spPr bwMode="auto">
          <a:xfrm>
            <a:off x="2144713" y="1722438"/>
            <a:ext cx="5254625" cy="368300"/>
          </a:xfrm>
          <a:prstGeom prst="rect">
            <a:avLst/>
          </a:prstGeom>
          <a:noFill/>
          <a:ln w="9525">
            <a:noFill/>
            <a:miter lim="800000"/>
            <a:headEnd/>
            <a:tailEnd/>
          </a:ln>
        </p:spPr>
        <p:txBody>
          <a:bodyPr>
            <a:spAutoFit/>
          </a:bodyPr>
          <a:lstStyle/>
          <a:p>
            <a:endParaRPr lang="en-US"/>
          </a:p>
        </p:txBody>
      </p:sp>
      <p:sp>
        <p:nvSpPr>
          <p:cNvPr id="26628" name="TextBox 11"/>
          <p:cNvSpPr txBox="1">
            <a:spLocks noChangeArrowheads="1"/>
          </p:cNvSpPr>
          <p:nvPr/>
        </p:nvSpPr>
        <p:spPr bwMode="auto">
          <a:xfrm>
            <a:off x="477838" y="2090738"/>
            <a:ext cx="8420100" cy="2032000"/>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en-US"/>
              <a:t>The following are always sources of confusion for the voters and DMV employees:</a:t>
            </a:r>
          </a:p>
          <a:p>
            <a:pPr marL="342900" indent="-342900"/>
            <a:endParaRPr lang="en-US"/>
          </a:p>
          <a:p>
            <a:pPr marL="1257300" lvl="2" indent="-342900">
              <a:buFont typeface="Arial" charset="0"/>
              <a:buChar char="•"/>
            </a:pPr>
            <a:r>
              <a:rPr lang="en-US"/>
              <a:t>Closed primaries</a:t>
            </a:r>
          </a:p>
          <a:p>
            <a:pPr marL="1257300" lvl="2" indent="-342900">
              <a:buFont typeface="Arial" charset="0"/>
              <a:buChar char="•"/>
            </a:pPr>
            <a:r>
              <a:rPr lang="en-US"/>
              <a:t>The difference between claiming no party affiliation/being affiliated with the Independent party/and claiming oneself an “Independent”			</a:t>
            </a:r>
          </a:p>
        </p:txBody>
      </p:sp>
      <p:sp>
        <p:nvSpPr>
          <p:cNvPr id="26629" name="TextBox 13"/>
          <p:cNvSpPr txBox="1">
            <a:spLocks noChangeArrowheads="1"/>
          </p:cNvSpPr>
          <p:nvPr/>
        </p:nvSpPr>
        <p:spPr bwMode="auto">
          <a:xfrm>
            <a:off x="477838" y="4367213"/>
            <a:ext cx="8420100" cy="923925"/>
          </a:xfrm>
          <a:prstGeom prst="rect">
            <a:avLst/>
          </a:prstGeom>
          <a:noFill/>
          <a:ln w="9525">
            <a:noFill/>
            <a:miter lim="800000"/>
            <a:headEnd/>
            <a:tailEnd/>
          </a:ln>
        </p:spPr>
        <p:txBody>
          <a:bodyPr>
            <a:spAutoFit/>
          </a:bodyPr>
          <a:lstStyle/>
          <a:p>
            <a:pPr marL="342900" indent="-342900">
              <a:buFont typeface="Calibri" pitchFamily="34" charset="0"/>
              <a:buAutoNum type="arabicPeriod" startAt="2"/>
            </a:pPr>
            <a:r>
              <a:rPr lang="en-US"/>
              <a:t>Any script conveyed between DMV employees and prospective voters should stress the importance of verifying their information as it has been entered by the DMV, particularly party choice.</a:t>
            </a:r>
          </a:p>
        </p:txBody>
      </p:sp>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2387600" y="423863"/>
            <a:ext cx="4395788" cy="584200"/>
          </a:xfrm>
          <a:prstGeom prst="rect">
            <a:avLst/>
          </a:prstGeom>
          <a:noFill/>
          <a:ln w="9525">
            <a:noFill/>
            <a:miter lim="800000"/>
            <a:headEnd/>
            <a:tailEnd/>
          </a:ln>
        </p:spPr>
        <p:txBody>
          <a:bodyPr>
            <a:spAutoFit/>
          </a:bodyPr>
          <a:lstStyle/>
          <a:p>
            <a:pPr algn="ctr"/>
            <a:r>
              <a:rPr lang="en-US" sz="3200">
                <a:solidFill>
                  <a:schemeClr val="bg1"/>
                </a:solidFill>
              </a:rPr>
              <a:t>Martin County SOE</a:t>
            </a:r>
          </a:p>
        </p:txBody>
      </p:sp>
      <p:sp>
        <p:nvSpPr>
          <p:cNvPr id="27651" name="TextBox 3"/>
          <p:cNvSpPr txBox="1">
            <a:spLocks noChangeArrowheads="1"/>
          </p:cNvSpPr>
          <p:nvPr/>
        </p:nvSpPr>
        <p:spPr bwMode="auto">
          <a:xfrm>
            <a:off x="1160463" y="1173163"/>
            <a:ext cx="7015162" cy="5910262"/>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en-US"/>
              <a:t>Provide the voter with a card containing the contact information for the Supervisor of Elections.</a:t>
            </a:r>
          </a:p>
          <a:p>
            <a:pPr marL="342900" indent="-342900"/>
            <a:endParaRPr lang="en-US"/>
          </a:p>
          <a:p>
            <a:pPr marL="342900" indent="-342900"/>
            <a:endParaRPr lang="en-US"/>
          </a:p>
          <a:p>
            <a:pPr marL="342900" indent="-342900"/>
            <a:endParaRPr lang="en-US"/>
          </a:p>
          <a:p>
            <a:pPr marL="342900" indent="-342900"/>
            <a:endParaRPr lang="en-US"/>
          </a:p>
          <a:p>
            <a:pPr marL="342900" indent="-342900"/>
            <a:endParaRPr lang="en-US"/>
          </a:p>
          <a:p>
            <a:pPr marL="342900" indent="-342900"/>
            <a:endParaRPr lang="en-US"/>
          </a:p>
          <a:p>
            <a:pPr marL="342900" indent="-342900"/>
            <a:endParaRPr lang="en-US"/>
          </a:p>
          <a:p>
            <a:pPr marL="342900" indent="-342900"/>
            <a:endParaRPr lang="en-US"/>
          </a:p>
          <a:p>
            <a:pPr marL="342900" indent="-342900"/>
            <a:endParaRPr lang="en-US"/>
          </a:p>
          <a:p>
            <a:pPr marL="342900" indent="-342900"/>
            <a:endParaRPr lang="en-US"/>
          </a:p>
          <a:p>
            <a:pPr marL="342900" indent="-342900">
              <a:buFont typeface="Calibri" pitchFamily="34" charset="0"/>
              <a:buAutoNum type="arabicPeriod" startAt="2"/>
            </a:pPr>
            <a:r>
              <a:rPr lang="en-US"/>
              <a:t>Encourage the voter to retain their receipt until they receive their voter information card.  If for some reason the record is lost in transmittal, the Supervisor of Elections can use the receipt date for the voter’s registration date.</a:t>
            </a:r>
          </a:p>
          <a:p>
            <a:pPr marL="342900" indent="-342900">
              <a:buFont typeface="Calibri" pitchFamily="34" charset="0"/>
              <a:buAutoNum type="arabicPeriod" startAt="2"/>
            </a:pPr>
            <a:endParaRPr lang="en-US"/>
          </a:p>
          <a:p>
            <a:pPr marL="342900" indent="-342900"/>
            <a:endParaRPr lang="en-US"/>
          </a:p>
          <a:p>
            <a:pPr marL="342900" indent="-342900"/>
            <a:endParaRPr lang="en-US"/>
          </a:p>
          <a:p>
            <a:pPr marL="342900" indent="-342900"/>
            <a:endParaRPr lang="en-US"/>
          </a:p>
          <a:p>
            <a:pPr marL="342900" indent="-342900">
              <a:buFont typeface="Calibri" pitchFamily="34" charset="0"/>
              <a:buAutoNum type="arabicPeriod"/>
            </a:pPr>
            <a:endParaRPr lang="en-US"/>
          </a:p>
        </p:txBody>
      </p:sp>
      <p:pic>
        <p:nvPicPr>
          <p:cNvPr id="27652" name="Picture 3" descr="registration.jpg"/>
          <p:cNvPicPr>
            <a:picLocks noChangeAspect="1"/>
          </p:cNvPicPr>
          <p:nvPr/>
        </p:nvPicPr>
        <p:blipFill>
          <a:blip r:embed="rId2"/>
          <a:srcRect/>
          <a:stretch>
            <a:fillRect/>
          </a:stretch>
        </p:blipFill>
        <p:spPr bwMode="auto">
          <a:xfrm>
            <a:off x="2832100" y="2047875"/>
            <a:ext cx="3314700" cy="1951038"/>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1992313" y="258763"/>
            <a:ext cx="4859337" cy="585787"/>
          </a:xfrm>
          <a:prstGeom prst="rect">
            <a:avLst/>
          </a:prstGeom>
          <a:noFill/>
          <a:ln w="9525">
            <a:noFill/>
            <a:miter lim="800000"/>
            <a:headEnd/>
            <a:tailEnd/>
          </a:ln>
        </p:spPr>
        <p:txBody>
          <a:bodyPr>
            <a:spAutoFit/>
          </a:bodyPr>
          <a:lstStyle/>
          <a:p>
            <a:pPr algn="ctr"/>
            <a:r>
              <a:rPr lang="en-US" sz="3200">
                <a:solidFill>
                  <a:schemeClr val="bg1"/>
                </a:solidFill>
              </a:rPr>
              <a:t>Martin County </a:t>
            </a:r>
          </a:p>
        </p:txBody>
      </p:sp>
      <p:pic>
        <p:nvPicPr>
          <p:cNvPr id="28675" name="Picture 4" descr="HSMV receipt.jpg"/>
          <p:cNvPicPr>
            <a:picLocks noChangeAspect="1"/>
          </p:cNvPicPr>
          <p:nvPr/>
        </p:nvPicPr>
        <p:blipFill>
          <a:blip r:embed="rId2"/>
          <a:srcRect/>
          <a:stretch>
            <a:fillRect/>
          </a:stretch>
        </p:blipFill>
        <p:spPr bwMode="auto">
          <a:xfrm>
            <a:off x="0" y="1365250"/>
            <a:ext cx="9144000" cy="4435475"/>
          </a:xfrm>
          <a:prstGeom prst="rect">
            <a:avLst/>
          </a:prstGeom>
          <a:noFill/>
          <a:ln w="9525">
            <a:noFill/>
            <a:miter lim="800000"/>
            <a:headEnd/>
            <a:tailEnd/>
          </a:ln>
        </p:spPr>
      </p:pic>
      <p:sp>
        <p:nvSpPr>
          <p:cNvPr id="6" name="Oval 5"/>
          <p:cNvSpPr/>
          <p:nvPr/>
        </p:nvSpPr>
        <p:spPr>
          <a:xfrm>
            <a:off x="7493000" y="5370513"/>
            <a:ext cx="1651000" cy="466725"/>
          </a:xfrm>
          <a:prstGeom prst="ellipse">
            <a:avLst/>
          </a:prstGeom>
          <a:noFill/>
          <a:ln w="25400" cmpd="sng">
            <a:solidFill>
              <a:srgbClr val="A3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p:cNvSpPr txBox="1">
            <a:spLocks noChangeArrowheads="1"/>
          </p:cNvSpPr>
          <p:nvPr/>
        </p:nvSpPr>
        <p:spPr bwMode="auto">
          <a:xfrm>
            <a:off x="627063" y="246063"/>
            <a:ext cx="7712075" cy="584200"/>
          </a:xfrm>
          <a:prstGeom prst="rect">
            <a:avLst/>
          </a:prstGeom>
          <a:noFill/>
          <a:ln w="9525">
            <a:noFill/>
            <a:miter lim="800000"/>
            <a:headEnd/>
            <a:tailEnd/>
          </a:ln>
        </p:spPr>
        <p:txBody>
          <a:bodyPr>
            <a:spAutoFit/>
          </a:bodyPr>
          <a:lstStyle/>
          <a:p>
            <a:pPr algn="ctr"/>
            <a:r>
              <a:rPr lang="en-US" sz="3200">
                <a:solidFill>
                  <a:schemeClr val="bg1"/>
                </a:solidFill>
              </a:rPr>
              <a:t>2012 Election Goal</a:t>
            </a:r>
          </a:p>
        </p:txBody>
      </p:sp>
      <p:sp>
        <p:nvSpPr>
          <p:cNvPr id="29699" name="TextBox 4"/>
          <p:cNvSpPr txBox="1">
            <a:spLocks noChangeArrowheads="1"/>
          </p:cNvSpPr>
          <p:nvPr/>
        </p:nvSpPr>
        <p:spPr bwMode="auto">
          <a:xfrm>
            <a:off x="1404938" y="1828800"/>
            <a:ext cx="6565900" cy="3046413"/>
          </a:xfrm>
          <a:prstGeom prst="rect">
            <a:avLst/>
          </a:prstGeom>
          <a:noFill/>
          <a:ln w="9525">
            <a:noFill/>
            <a:miter lim="800000"/>
            <a:headEnd/>
            <a:tailEnd/>
          </a:ln>
        </p:spPr>
        <p:txBody>
          <a:bodyPr>
            <a:spAutoFit/>
          </a:bodyPr>
          <a:lstStyle/>
          <a:p>
            <a:pPr algn="ctr"/>
            <a:r>
              <a:rPr lang="en-US" sz="2400"/>
              <a:t>Provide Voters Opportunities to </a:t>
            </a:r>
          </a:p>
          <a:p>
            <a:pPr algn="ctr"/>
            <a:r>
              <a:rPr lang="en-US" sz="2400"/>
              <a:t>Check and Update their Voter Status:</a:t>
            </a:r>
          </a:p>
          <a:p>
            <a:endParaRPr lang="en-US"/>
          </a:p>
          <a:p>
            <a:pPr lvl="1">
              <a:buFont typeface="Wingdings" pitchFamily="2" charset="2"/>
              <a:buChar char="ü"/>
            </a:pPr>
            <a:r>
              <a:rPr lang="en-US"/>
              <a:t>  Has your address changed?</a:t>
            </a:r>
          </a:p>
          <a:p>
            <a:pPr>
              <a:buFont typeface="Wingdings" pitchFamily="2" charset="2"/>
              <a:buChar char="ü"/>
            </a:pPr>
            <a:endParaRPr lang="en-US"/>
          </a:p>
          <a:p>
            <a:pPr lvl="1">
              <a:buFont typeface="Wingdings" pitchFamily="2" charset="2"/>
              <a:buChar char="ü"/>
            </a:pPr>
            <a:r>
              <a:rPr lang="en-US"/>
              <a:t>  Would you like to change your political party?</a:t>
            </a:r>
          </a:p>
          <a:p>
            <a:pPr>
              <a:buFont typeface="Wingdings" pitchFamily="2" charset="2"/>
              <a:buChar char="ü"/>
            </a:pPr>
            <a:endParaRPr lang="en-US"/>
          </a:p>
          <a:p>
            <a:pPr lvl="1">
              <a:buFont typeface="Wingdings" pitchFamily="2" charset="2"/>
              <a:buChar char="ü"/>
            </a:pPr>
            <a:r>
              <a:rPr lang="en-US"/>
              <a:t>  Has your name changed?</a:t>
            </a:r>
          </a:p>
          <a:p>
            <a:endParaRPr lang="en-US"/>
          </a:p>
          <a:p>
            <a:pPr lvl="1">
              <a:buFont typeface="Wingdings" pitchFamily="2" charset="2"/>
              <a:buChar char="ü"/>
            </a:pPr>
            <a:r>
              <a:rPr lang="en-US"/>
              <a:t>  Do you need to update your signature?</a:t>
            </a:r>
          </a:p>
        </p:txBody>
      </p:sp>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2"/>
          <p:cNvSpPr txBox="1">
            <a:spLocks noChangeArrowheads="1"/>
          </p:cNvSpPr>
          <p:nvPr/>
        </p:nvSpPr>
        <p:spPr bwMode="auto">
          <a:xfrm>
            <a:off x="1146175" y="941388"/>
            <a:ext cx="6456363" cy="4248150"/>
          </a:xfrm>
          <a:prstGeom prst="rect">
            <a:avLst/>
          </a:prstGeom>
          <a:noFill/>
          <a:ln w="9525">
            <a:noFill/>
            <a:miter lim="800000"/>
            <a:headEnd/>
            <a:tailEnd/>
          </a:ln>
        </p:spPr>
        <p:txBody>
          <a:bodyPr>
            <a:spAutoFit/>
          </a:bodyPr>
          <a:lstStyle/>
          <a:p>
            <a:pPr algn="ctr"/>
            <a:r>
              <a:rPr lang="en-US" sz="5400">
                <a:solidFill>
                  <a:schemeClr val="bg1"/>
                </a:solidFill>
              </a:rPr>
              <a:t>Thank You For Your Partnership and For Being The Gatekeepers Of Democracy</a:t>
            </a:r>
          </a:p>
        </p:txBody>
      </p:sp>
    </p:spTree>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722313" y="2333625"/>
            <a:ext cx="7772400" cy="1362075"/>
          </a:xfrm>
        </p:spPr>
        <p:txBody>
          <a:bodyPr/>
          <a:lstStyle/>
          <a:p>
            <a:pPr algn="ctr"/>
            <a:r>
              <a:rPr lang="en-US" sz="6000" cap="none" smtClean="0">
                <a:solidFill>
                  <a:schemeClr val="bg1"/>
                </a:solidFill>
                <a:latin typeface="Arial" charset="0"/>
                <a:cs typeface="Arial" charset="0"/>
              </a:rPr>
              <a:t>Questions?</a:t>
            </a:r>
          </a:p>
        </p:txBody>
      </p:sp>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0" y="327025"/>
            <a:ext cx="9144000" cy="585788"/>
          </a:xfrm>
          <a:prstGeom prst="rect">
            <a:avLst/>
          </a:prstGeom>
          <a:noFill/>
          <a:ln w="9525">
            <a:noFill/>
            <a:miter lim="800000"/>
            <a:headEnd/>
            <a:tailEnd/>
          </a:ln>
        </p:spPr>
        <p:txBody>
          <a:bodyPr>
            <a:spAutoFit/>
          </a:bodyPr>
          <a:lstStyle/>
          <a:p>
            <a:pPr algn="ctr">
              <a:defRPr/>
            </a:pPr>
            <a:r>
              <a:rPr lang="en-US" sz="3200" b="1" dirty="0">
                <a:solidFill>
                  <a:schemeClr val="bg1"/>
                </a:solidFill>
                <a:latin typeface="Arial" pitchFamily="34" charset="0"/>
                <a:ea typeface="+mj-ea"/>
                <a:cs typeface="Arial" pitchFamily="34" charset="0"/>
              </a:rPr>
              <a:t>Tax Collector </a:t>
            </a:r>
            <a:r>
              <a:rPr lang="en-US" sz="3200" b="1" cap="all" dirty="0">
                <a:solidFill>
                  <a:schemeClr val="bg1"/>
                </a:solidFill>
                <a:latin typeface="Arial" pitchFamily="34" charset="0"/>
                <a:ea typeface="+mj-ea"/>
                <a:cs typeface="Arial" pitchFamily="34" charset="0"/>
              </a:rPr>
              <a:t>/ </a:t>
            </a:r>
            <a:r>
              <a:rPr lang="en-US" sz="3200" b="1" cap="all" dirty="0" err="1">
                <a:solidFill>
                  <a:schemeClr val="bg1"/>
                </a:solidFill>
                <a:latin typeface="Arial" pitchFamily="34" charset="0"/>
                <a:ea typeface="+mj-ea"/>
                <a:cs typeface="Arial" pitchFamily="34" charset="0"/>
              </a:rPr>
              <a:t>HSmv</a:t>
            </a:r>
            <a:endParaRPr lang="en-US" sz="3200" b="1" cap="all" dirty="0">
              <a:solidFill>
                <a:schemeClr val="bg1"/>
              </a:solidFill>
              <a:latin typeface="Arial" pitchFamily="34" charset="0"/>
              <a:ea typeface="+mj-ea"/>
              <a:cs typeface="Arial" pitchFamily="34" charset="0"/>
            </a:endParaRPr>
          </a:p>
        </p:txBody>
      </p:sp>
      <p:sp>
        <p:nvSpPr>
          <p:cNvPr id="16387" name="TextBox 2"/>
          <p:cNvSpPr txBox="1">
            <a:spLocks noChangeArrowheads="1"/>
          </p:cNvSpPr>
          <p:nvPr/>
        </p:nvSpPr>
        <p:spPr bwMode="auto">
          <a:xfrm>
            <a:off x="555625" y="2320925"/>
            <a:ext cx="8061325" cy="2800350"/>
          </a:xfrm>
          <a:prstGeom prst="rect">
            <a:avLst/>
          </a:prstGeom>
          <a:noFill/>
          <a:ln w="9525">
            <a:noFill/>
            <a:miter lim="800000"/>
            <a:headEnd/>
            <a:tailEnd/>
          </a:ln>
        </p:spPr>
        <p:txBody>
          <a:bodyPr>
            <a:spAutoFit/>
          </a:bodyPr>
          <a:lstStyle/>
          <a:p>
            <a:pPr algn="ctr"/>
            <a:r>
              <a:rPr lang="en-US" sz="4400">
                <a:solidFill>
                  <a:srgbClr val="A30000"/>
                </a:solidFill>
              </a:rPr>
              <a:t>The passage of the National Voting Rights Act of 1995 placed HSMV on the frontline of democracy.</a:t>
            </a:r>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900" y="273050"/>
            <a:ext cx="8132763" cy="584200"/>
          </a:xfrm>
          <a:prstGeom prst="rect">
            <a:avLst/>
          </a:prstGeom>
          <a:noFill/>
        </p:spPr>
        <p:txBody>
          <a:bodyPr>
            <a:spAutoFit/>
          </a:bodyPr>
          <a:lstStyle/>
          <a:p>
            <a:pPr algn="ctr">
              <a:defRPr/>
            </a:pPr>
            <a:r>
              <a:rPr lang="en-US" sz="3200" b="1" dirty="0">
                <a:solidFill>
                  <a:schemeClr val="bg1"/>
                </a:solidFill>
                <a:latin typeface="Arial" pitchFamily="34" charset="0"/>
                <a:cs typeface="Arial" pitchFamily="34" charset="0"/>
              </a:rPr>
              <a:t>Tax Collector </a:t>
            </a:r>
            <a:r>
              <a:rPr lang="en-US" sz="3200" b="1" cap="all" dirty="0">
                <a:solidFill>
                  <a:schemeClr val="bg1"/>
                </a:solidFill>
                <a:latin typeface="Arial" pitchFamily="34" charset="0"/>
                <a:cs typeface="Arial" pitchFamily="34" charset="0"/>
              </a:rPr>
              <a:t>/ </a:t>
            </a:r>
            <a:r>
              <a:rPr lang="en-US" sz="3200" b="1" cap="all" dirty="0" err="1">
                <a:solidFill>
                  <a:schemeClr val="bg1"/>
                </a:solidFill>
                <a:latin typeface="Arial" pitchFamily="34" charset="0"/>
                <a:cs typeface="Arial" pitchFamily="34" charset="0"/>
              </a:rPr>
              <a:t>HSmv</a:t>
            </a:r>
            <a:endParaRPr lang="en-US" sz="3200" b="1" cap="all" dirty="0">
              <a:solidFill>
                <a:schemeClr val="bg1"/>
              </a:solidFill>
              <a:latin typeface="Arial" pitchFamily="34" charset="0"/>
              <a:cs typeface="Arial" pitchFamily="34" charset="0"/>
            </a:endParaRPr>
          </a:p>
        </p:txBody>
      </p:sp>
      <p:sp>
        <p:nvSpPr>
          <p:cNvPr id="17411" name="TextBox 3"/>
          <p:cNvSpPr txBox="1">
            <a:spLocks noChangeArrowheads="1"/>
          </p:cNvSpPr>
          <p:nvPr/>
        </p:nvSpPr>
        <p:spPr bwMode="auto">
          <a:xfrm>
            <a:off x="490538" y="2198688"/>
            <a:ext cx="8653462" cy="2246312"/>
          </a:xfrm>
          <a:prstGeom prst="rect">
            <a:avLst/>
          </a:prstGeom>
          <a:noFill/>
          <a:ln w="9525">
            <a:noFill/>
            <a:miter lim="800000"/>
            <a:headEnd/>
            <a:tailEnd/>
          </a:ln>
        </p:spPr>
        <p:txBody>
          <a:bodyPr>
            <a:spAutoFit/>
          </a:bodyPr>
          <a:lstStyle/>
          <a:p>
            <a:pPr>
              <a:buFont typeface="Arial" charset="0"/>
              <a:buChar char="•"/>
            </a:pPr>
            <a:r>
              <a:rPr lang="en-US" sz="2800"/>
              <a:t> </a:t>
            </a:r>
            <a:r>
              <a:rPr lang="en-US" sz="2800">
                <a:solidFill>
                  <a:srgbClr val="002060"/>
                </a:solidFill>
              </a:rPr>
              <a:t>Since 1995, HSMV has registered or updated   	9,348,115 voter records</a:t>
            </a:r>
          </a:p>
          <a:p>
            <a:endParaRPr lang="en-US" sz="2800">
              <a:solidFill>
                <a:srgbClr val="002060"/>
              </a:solidFill>
            </a:endParaRPr>
          </a:p>
          <a:p>
            <a:endParaRPr lang="en-US" sz="2800">
              <a:solidFill>
                <a:srgbClr val="002060"/>
              </a:solidFill>
            </a:endParaRPr>
          </a:p>
          <a:p>
            <a:pPr>
              <a:buFont typeface="Arial" charset="0"/>
              <a:buChar char="•"/>
            </a:pPr>
            <a:r>
              <a:rPr lang="en-US" sz="2800">
                <a:solidFill>
                  <a:srgbClr val="002060"/>
                </a:solidFill>
              </a:rPr>
              <a:t> This accounts for 49% of Florida’s voter records</a:t>
            </a:r>
          </a:p>
        </p:txBody>
      </p:sp>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p:txBody>
          <a:bodyPr/>
          <a:lstStyle/>
          <a:p>
            <a:r>
              <a:rPr lang="en-US" sz="3200" smtClean="0">
                <a:solidFill>
                  <a:schemeClr val="bg1"/>
                </a:solidFill>
                <a:latin typeface="Arial" charset="0"/>
                <a:cs typeface="Arial" charset="0"/>
              </a:rPr>
              <a:t>Election Update</a:t>
            </a:r>
            <a:r>
              <a:rPr lang="en-US" smtClean="0">
                <a:solidFill>
                  <a:schemeClr val="bg1"/>
                </a:solidFill>
                <a:latin typeface="Arial" charset="0"/>
                <a:cs typeface="Arial" charset="0"/>
              </a:rPr>
              <a:t/>
            </a:r>
            <a:br>
              <a:rPr lang="en-US" smtClean="0">
                <a:solidFill>
                  <a:schemeClr val="bg1"/>
                </a:solidFill>
                <a:latin typeface="Arial" charset="0"/>
                <a:cs typeface="Arial" charset="0"/>
              </a:rPr>
            </a:br>
            <a:r>
              <a:rPr lang="en-US" sz="3200" smtClean="0">
                <a:solidFill>
                  <a:schemeClr val="bg1"/>
                </a:solidFill>
                <a:latin typeface="Arial" charset="0"/>
                <a:cs typeface="Arial" charset="0"/>
              </a:rPr>
              <a:t>2012 Election Ballot</a:t>
            </a:r>
            <a:endParaRPr lang="en-US" sz="3200" smtClean="0">
              <a:latin typeface="Arial" charset="0"/>
              <a:cs typeface="Arial" charset="0"/>
            </a:endParaRPr>
          </a:p>
        </p:txBody>
      </p:sp>
      <p:sp>
        <p:nvSpPr>
          <p:cNvPr id="5" name="Content Placeholder 8"/>
          <p:cNvSpPr txBox="1">
            <a:spLocks/>
          </p:cNvSpPr>
          <p:nvPr/>
        </p:nvSpPr>
        <p:spPr>
          <a:xfrm>
            <a:off x="0" y="2057400"/>
            <a:ext cx="4648200" cy="4343400"/>
          </a:xfrm>
          <a:prstGeom prst="rect">
            <a:avLst/>
          </a:prstGeom>
        </p:spPr>
        <p:txBody>
          <a:bodyPr/>
          <a:lstStyle/>
          <a:p>
            <a:pPr marL="342900" indent="-342900" eaLnBrk="0" hangingPunct="0">
              <a:spcBef>
                <a:spcPct val="20000"/>
              </a:spcBef>
              <a:buFont typeface="Arial" pitchFamily="34" charset="0"/>
              <a:buChar char="•"/>
              <a:defRPr/>
            </a:pPr>
            <a:r>
              <a:rPr lang="en-US" sz="2000" dirty="0">
                <a:solidFill>
                  <a:schemeClr val="bg1"/>
                </a:solidFill>
                <a:latin typeface="+mn-lt"/>
              </a:rPr>
              <a:t>President of the United States</a:t>
            </a:r>
          </a:p>
          <a:p>
            <a:pPr marL="342900" indent="-342900" eaLnBrk="0" hangingPunct="0">
              <a:spcBef>
                <a:spcPct val="20000"/>
              </a:spcBef>
              <a:buFont typeface="Arial" pitchFamily="34" charset="0"/>
              <a:buChar char="•"/>
              <a:defRPr/>
            </a:pPr>
            <a:r>
              <a:rPr lang="en-US" sz="2000" dirty="0">
                <a:solidFill>
                  <a:schemeClr val="bg1"/>
                </a:solidFill>
                <a:latin typeface="+mn-lt"/>
              </a:rPr>
              <a:t>United States Senator</a:t>
            </a:r>
          </a:p>
          <a:p>
            <a:pPr marL="342900" indent="-342900" eaLnBrk="0" hangingPunct="0">
              <a:spcBef>
                <a:spcPct val="20000"/>
              </a:spcBef>
              <a:buFont typeface="Arial" pitchFamily="34" charset="0"/>
              <a:buChar char="•"/>
              <a:defRPr/>
            </a:pPr>
            <a:r>
              <a:rPr lang="en-US" sz="2000" dirty="0">
                <a:solidFill>
                  <a:schemeClr val="bg1"/>
                </a:solidFill>
                <a:latin typeface="+mn-lt"/>
              </a:rPr>
              <a:t>United States Representative</a:t>
            </a:r>
          </a:p>
          <a:p>
            <a:pPr marL="342900" indent="-342900" eaLnBrk="0" hangingPunct="0">
              <a:spcBef>
                <a:spcPct val="20000"/>
              </a:spcBef>
              <a:buFont typeface="Arial" pitchFamily="34" charset="0"/>
              <a:buChar char="•"/>
              <a:defRPr/>
            </a:pPr>
            <a:r>
              <a:rPr lang="en-US" sz="2000" dirty="0">
                <a:solidFill>
                  <a:schemeClr val="bg1"/>
                </a:solidFill>
                <a:latin typeface="+mn-lt"/>
              </a:rPr>
              <a:t>State Attorney</a:t>
            </a:r>
          </a:p>
          <a:p>
            <a:pPr marL="342900" indent="-342900" eaLnBrk="0" hangingPunct="0">
              <a:spcBef>
                <a:spcPct val="20000"/>
              </a:spcBef>
              <a:buFont typeface="Arial" pitchFamily="34" charset="0"/>
              <a:buChar char="•"/>
              <a:defRPr/>
            </a:pPr>
            <a:r>
              <a:rPr lang="en-US" sz="2000" dirty="0">
                <a:solidFill>
                  <a:schemeClr val="bg1"/>
                </a:solidFill>
                <a:latin typeface="+mn-lt"/>
              </a:rPr>
              <a:t>Public Defender</a:t>
            </a:r>
          </a:p>
          <a:p>
            <a:pPr marL="342900" indent="-342900" eaLnBrk="0" hangingPunct="0">
              <a:spcBef>
                <a:spcPct val="20000"/>
              </a:spcBef>
              <a:buFont typeface="Arial" pitchFamily="34" charset="0"/>
              <a:buChar char="•"/>
              <a:defRPr/>
            </a:pPr>
            <a:r>
              <a:rPr lang="en-US" sz="2000" dirty="0">
                <a:solidFill>
                  <a:schemeClr val="bg1"/>
                </a:solidFill>
                <a:latin typeface="+mn-lt"/>
              </a:rPr>
              <a:t>State Senator </a:t>
            </a:r>
          </a:p>
          <a:p>
            <a:pPr marL="342900" indent="-342900" eaLnBrk="0" hangingPunct="0">
              <a:spcBef>
                <a:spcPct val="20000"/>
              </a:spcBef>
              <a:buFont typeface="Arial" pitchFamily="34" charset="0"/>
              <a:buChar char="•"/>
              <a:defRPr/>
            </a:pPr>
            <a:r>
              <a:rPr lang="en-US" sz="2000" dirty="0">
                <a:solidFill>
                  <a:schemeClr val="bg1"/>
                </a:solidFill>
                <a:latin typeface="+mn-lt"/>
              </a:rPr>
              <a:t>State Representative </a:t>
            </a:r>
          </a:p>
          <a:p>
            <a:pPr marL="342900" indent="-342900" eaLnBrk="0" hangingPunct="0">
              <a:spcBef>
                <a:spcPct val="20000"/>
              </a:spcBef>
              <a:buFont typeface="Arial" pitchFamily="34" charset="0"/>
              <a:buChar char="•"/>
              <a:defRPr/>
            </a:pPr>
            <a:r>
              <a:rPr lang="en-US" sz="2000" dirty="0">
                <a:solidFill>
                  <a:schemeClr val="bg1"/>
                </a:solidFill>
                <a:latin typeface="+mn-lt"/>
              </a:rPr>
              <a:t>Clerk of Court</a:t>
            </a:r>
          </a:p>
          <a:p>
            <a:pPr marL="342900" indent="-342900" eaLnBrk="0" hangingPunct="0">
              <a:spcBef>
                <a:spcPct val="20000"/>
              </a:spcBef>
              <a:buFont typeface="Arial" pitchFamily="34" charset="0"/>
              <a:buChar char="•"/>
              <a:defRPr/>
            </a:pPr>
            <a:r>
              <a:rPr lang="en-US" sz="2000" dirty="0">
                <a:solidFill>
                  <a:schemeClr val="bg1"/>
                </a:solidFill>
                <a:latin typeface="+mn-lt"/>
              </a:rPr>
              <a:t>Sheriff</a:t>
            </a:r>
          </a:p>
          <a:p>
            <a:pPr marL="342900" indent="-342900" eaLnBrk="0" hangingPunct="0">
              <a:spcBef>
                <a:spcPct val="20000"/>
              </a:spcBef>
              <a:buFont typeface="Arial" pitchFamily="34" charset="0"/>
              <a:buChar char="•"/>
              <a:defRPr/>
            </a:pPr>
            <a:endParaRPr lang="en-US" sz="2000" dirty="0">
              <a:latin typeface="+mn-lt"/>
            </a:endParaRPr>
          </a:p>
        </p:txBody>
      </p:sp>
      <p:sp>
        <p:nvSpPr>
          <p:cNvPr id="6" name="Content Placeholder 9"/>
          <p:cNvSpPr txBox="1">
            <a:spLocks/>
          </p:cNvSpPr>
          <p:nvPr/>
        </p:nvSpPr>
        <p:spPr>
          <a:xfrm>
            <a:off x="4648200" y="2057400"/>
            <a:ext cx="4495800" cy="4068763"/>
          </a:xfrm>
          <a:prstGeom prst="rect">
            <a:avLst/>
          </a:prstGeom>
        </p:spPr>
        <p:txBody>
          <a:bodyPr/>
          <a:lstStyle/>
          <a:p>
            <a:pPr marL="342900" indent="-342900" eaLnBrk="0" hangingPunct="0">
              <a:spcBef>
                <a:spcPct val="20000"/>
              </a:spcBef>
              <a:buFont typeface="Arial" pitchFamily="34" charset="0"/>
              <a:buChar char="•"/>
              <a:defRPr/>
            </a:pPr>
            <a:r>
              <a:rPr lang="en-US" sz="2000" dirty="0">
                <a:solidFill>
                  <a:schemeClr val="bg1"/>
                </a:solidFill>
                <a:latin typeface="+mn-lt"/>
              </a:rPr>
              <a:t>Property Appraiser</a:t>
            </a:r>
          </a:p>
          <a:p>
            <a:pPr marL="342900" indent="-342900" eaLnBrk="0" hangingPunct="0">
              <a:spcBef>
                <a:spcPct val="20000"/>
              </a:spcBef>
              <a:buFont typeface="Arial" pitchFamily="34" charset="0"/>
              <a:buChar char="•"/>
              <a:defRPr/>
            </a:pPr>
            <a:r>
              <a:rPr lang="en-US" sz="2000" dirty="0">
                <a:solidFill>
                  <a:schemeClr val="bg1"/>
                </a:solidFill>
                <a:latin typeface="+mn-lt"/>
              </a:rPr>
              <a:t>Tax Collector</a:t>
            </a:r>
          </a:p>
          <a:p>
            <a:pPr marL="342900" indent="-342900" eaLnBrk="0" hangingPunct="0">
              <a:spcBef>
                <a:spcPct val="20000"/>
              </a:spcBef>
              <a:buFont typeface="Arial" pitchFamily="34" charset="0"/>
              <a:buChar char="•"/>
              <a:defRPr/>
            </a:pPr>
            <a:r>
              <a:rPr lang="en-US" sz="2000" dirty="0">
                <a:solidFill>
                  <a:schemeClr val="bg1"/>
                </a:solidFill>
                <a:latin typeface="+mn-lt"/>
              </a:rPr>
              <a:t>Supervisor of Elections</a:t>
            </a:r>
          </a:p>
          <a:p>
            <a:pPr marL="342900" indent="-342900" eaLnBrk="0" hangingPunct="0">
              <a:spcBef>
                <a:spcPct val="20000"/>
              </a:spcBef>
              <a:buFont typeface="Arial" pitchFamily="34" charset="0"/>
              <a:buChar char="•"/>
              <a:defRPr/>
            </a:pPr>
            <a:r>
              <a:rPr lang="en-US" sz="2000" dirty="0">
                <a:solidFill>
                  <a:schemeClr val="bg1"/>
                </a:solidFill>
                <a:latin typeface="+mn-lt"/>
              </a:rPr>
              <a:t>Superintendent of Schools</a:t>
            </a:r>
          </a:p>
          <a:p>
            <a:pPr marL="342900" indent="-342900" eaLnBrk="0" hangingPunct="0">
              <a:spcBef>
                <a:spcPct val="20000"/>
              </a:spcBef>
              <a:buFont typeface="Arial" pitchFamily="34" charset="0"/>
              <a:buChar char="•"/>
              <a:defRPr/>
            </a:pPr>
            <a:r>
              <a:rPr lang="en-US" sz="2000" dirty="0">
                <a:solidFill>
                  <a:schemeClr val="bg1"/>
                </a:solidFill>
                <a:latin typeface="+mn-lt"/>
              </a:rPr>
              <a:t>County Commission </a:t>
            </a:r>
          </a:p>
          <a:p>
            <a:pPr marL="342900" indent="-342900" eaLnBrk="0" hangingPunct="0">
              <a:spcBef>
                <a:spcPct val="20000"/>
              </a:spcBef>
              <a:buFont typeface="Arial" pitchFamily="34" charset="0"/>
              <a:buChar char="•"/>
              <a:defRPr/>
            </a:pPr>
            <a:r>
              <a:rPr lang="en-US" sz="2000" dirty="0">
                <a:solidFill>
                  <a:schemeClr val="bg1"/>
                </a:solidFill>
                <a:latin typeface="+mn-lt"/>
              </a:rPr>
              <a:t>Circuit Judge </a:t>
            </a:r>
          </a:p>
          <a:p>
            <a:pPr marL="342900" indent="-342900" eaLnBrk="0" hangingPunct="0">
              <a:spcBef>
                <a:spcPct val="20000"/>
              </a:spcBef>
              <a:buFont typeface="Arial" pitchFamily="34" charset="0"/>
              <a:buChar char="•"/>
              <a:defRPr/>
            </a:pPr>
            <a:r>
              <a:rPr lang="en-US" sz="2000" dirty="0">
                <a:solidFill>
                  <a:schemeClr val="bg1"/>
                </a:solidFill>
                <a:latin typeface="+mn-lt"/>
              </a:rPr>
              <a:t>School Board</a:t>
            </a:r>
          </a:p>
          <a:p>
            <a:pPr marL="342900" indent="-342900" eaLnBrk="0" hangingPunct="0">
              <a:spcBef>
                <a:spcPct val="20000"/>
              </a:spcBef>
              <a:buFont typeface="Arial" pitchFamily="34" charset="0"/>
              <a:buChar char="•"/>
              <a:defRPr/>
            </a:pPr>
            <a:r>
              <a:rPr lang="en-US" sz="2000" dirty="0">
                <a:solidFill>
                  <a:schemeClr val="bg1"/>
                </a:solidFill>
                <a:latin typeface="+mn-lt"/>
              </a:rPr>
              <a:t>Special  Districts</a:t>
            </a:r>
          </a:p>
          <a:p>
            <a:pPr marL="342900" indent="-342900" eaLnBrk="0" hangingPunct="0">
              <a:spcBef>
                <a:spcPct val="20000"/>
              </a:spcBef>
              <a:buFont typeface="Arial" pitchFamily="34" charset="0"/>
              <a:buChar char="•"/>
              <a:defRPr/>
            </a:pPr>
            <a:r>
              <a:rPr lang="en-US" sz="2000" dirty="0">
                <a:solidFill>
                  <a:schemeClr val="bg1"/>
                </a:solidFill>
                <a:latin typeface="Calibri" pitchFamily="34" charset="0"/>
              </a:rPr>
              <a:t>11 Constitutional Amendments*</a:t>
            </a:r>
          </a:p>
          <a:p>
            <a:pPr marL="342900" indent="-342900" eaLnBrk="0" hangingPunct="0">
              <a:spcBef>
                <a:spcPct val="20000"/>
              </a:spcBef>
              <a:defRPr/>
            </a:pPr>
            <a:r>
              <a:rPr lang="en-US" sz="2000" dirty="0">
                <a:solidFill>
                  <a:schemeClr val="bg1"/>
                </a:solidFill>
                <a:latin typeface="Calibri" pitchFamily="34" charset="0"/>
              </a:rPr>
              <a:t>			</a:t>
            </a:r>
          </a:p>
          <a:p>
            <a:pPr marL="342900" indent="-342900" eaLnBrk="0" hangingPunct="0">
              <a:spcBef>
                <a:spcPct val="20000"/>
              </a:spcBef>
              <a:buFont typeface="Arial" pitchFamily="34" charset="0"/>
              <a:buChar char="•"/>
              <a:defRPr/>
            </a:pPr>
            <a:endParaRPr lang="en-US" sz="2000" dirty="0">
              <a:solidFill>
                <a:schemeClr val="bg1"/>
              </a:solidFill>
              <a:latin typeface="+mn-lt"/>
            </a:endParaRPr>
          </a:p>
        </p:txBody>
      </p:sp>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3"/>
          <p:cNvSpPr txBox="1">
            <a:spLocks noChangeArrowheads="1"/>
          </p:cNvSpPr>
          <p:nvPr/>
        </p:nvSpPr>
        <p:spPr bwMode="auto">
          <a:xfrm>
            <a:off x="1651000" y="682625"/>
            <a:ext cx="5637213" cy="1138238"/>
          </a:xfrm>
          <a:prstGeom prst="rect">
            <a:avLst/>
          </a:prstGeom>
          <a:noFill/>
          <a:ln w="9525">
            <a:noFill/>
            <a:miter lim="800000"/>
            <a:headEnd/>
            <a:tailEnd/>
          </a:ln>
        </p:spPr>
        <p:txBody>
          <a:bodyPr>
            <a:spAutoFit/>
          </a:bodyPr>
          <a:lstStyle/>
          <a:p>
            <a:pPr algn="ctr"/>
            <a:r>
              <a:rPr lang="en-US" sz="3200">
                <a:solidFill>
                  <a:schemeClr val="bg1"/>
                </a:solidFill>
              </a:rPr>
              <a:t>Election Update</a:t>
            </a:r>
          </a:p>
          <a:p>
            <a:pPr algn="ctr"/>
            <a:endParaRPr lang="en-US" sz="3600">
              <a:solidFill>
                <a:schemeClr val="bg1"/>
              </a:solidFill>
            </a:endParaRPr>
          </a:p>
        </p:txBody>
      </p:sp>
      <p:sp>
        <p:nvSpPr>
          <p:cNvPr id="19459" name="TextBox 4"/>
          <p:cNvSpPr txBox="1">
            <a:spLocks noChangeArrowheads="1"/>
          </p:cNvSpPr>
          <p:nvPr/>
        </p:nvSpPr>
        <p:spPr bwMode="auto">
          <a:xfrm>
            <a:off x="477838" y="1433513"/>
            <a:ext cx="7847012" cy="4092575"/>
          </a:xfrm>
          <a:prstGeom prst="rect">
            <a:avLst/>
          </a:prstGeom>
          <a:noFill/>
          <a:ln w="9525">
            <a:noFill/>
            <a:miter lim="800000"/>
            <a:headEnd/>
            <a:tailEnd/>
          </a:ln>
        </p:spPr>
        <p:txBody>
          <a:bodyPr>
            <a:spAutoFit/>
          </a:bodyPr>
          <a:lstStyle/>
          <a:p>
            <a:pPr algn="ctr"/>
            <a:r>
              <a:rPr lang="en-US" sz="2000">
                <a:solidFill>
                  <a:schemeClr val="bg1"/>
                </a:solidFill>
              </a:rPr>
              <a:t>State of Florida Turnout</a:t>
            </a:r>
          </a:p>
          <a:p>
            <a:pPr algn="ctr"/>
            <a:endParaRPr lang="en-US" sz="2000">
              <a:solidFill>
                <a:schemeClr val="bg1"/>
              </a:solidFill>
            </a:endParaRPr>
          </a:p>
          <a:p>
            <a:pPr algn="ctr"/>
            <a:r>
              <a:rPr lang="en-US" sz="2000">
                <a:solidFill>
                  <a:schemeClr val="bg1"/>
                </a:solidFill>
              </a:rPr>
              <a:t>2004</a:t>
            </a:r>
          </a:p>
          <a:p>
            <a:r>
              <a:rPr lang="en-US" sz="2000">
                <a:solidFill>
                  <a:schemeClr val="bg1"/>
                </a:solidFill>
              </a:rPr>
              <a:t>						Primary		26%</a:t>
            </a:r>
          </a:p>
          <a:p>
            <a:r>
              <a:rPr lang="en-US" sz="2000">
                <a:solidFill>
                  <a:schemeClr val="bg1"/>
                </a:solidFill>
              </a:rPr>
              <a:t>						General	 	74%</a:t>
            </a:r>
          </a:p>
          <a:p>
            <a:endParaRPr lang="en-US" sz="2000">
              <a:solidFill>
                <a:schemeClr val="bg1"/>
              </a:solidFill>
            </a:endParaRPr>
          </a:p>
          <a:p>
            <a:pPr algn="ctr"/>
            <a:r>
              <a:rPr lang="en-US" sz="2000">
                <a:solidFill>
                  <a:schemeClr val="bg1"/>
                </a:solidFill>
              </a:rPr>
              <a:t>2008</a:t>
            </a:r>
          </a:p>
          <a:p>
            <a:r>
              <a:rPr lang="en-US" sz="2000">
                <a:solidFill>
                  <a:schemeClr val="bg1"/>
                </a:solidFill>
              </a:rPr>
              <a:t>						Primary 	18%</a:t>
            </a:r>
          </a:p>
          <a:p>
            <a:r>
              <a:rPr lang="en-US" sz="2000">
                <a:solidFill>
                  <a:schemeClr val="bg1"/>
                </a:solidFill>
              </a:rPr>
              <a:t>						General		75%</a:t>
            </a:r>
          </a:p>
          <a:p>
            <a:endParaRPr lang="en-US" sz="2000">
              <a:solidFill>
                <a:schemeClr val="bg1"/>
              </a:solidFill>
            </a:endParaRPr>
          </a:p>
          <a:p>
            <a:pPr algn="ctr"/>
            <a:r>
              <a:rPr lang="en-US" sz="2000">
                <a:solidFill>
                  <a:schemeClr val="bg1"/>
                </a:solidFill>
              </a:rPr>
              <a:t>				2012   (projected)	</a:t>
            </a:r>
          </a:p>
          <a:p>
            <a:r>
              <a:rPr lang="en-US" sz="2000">
                <a:solidFill>
                  <a:schemeClr val="bg1"/>
                </a:solidFill>
              </a:rPr>
              <a:t>						Primary		25%</a:t>
            </a:r>
          </a:p>
          <a:p>
            <a:r>
              <a:rPr lang="en-US" sz="2000">
                <a:solidFill>
                  <a:schemeClr val="bg1"/>
                </a:solidFill>
              </a:rPr>
              <a:t>						General		76%</a:t>
            </a:r>
          </a:p>
        </p:txBody>
      </p:sp>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2365375" y="750888"/>
            <a:ext cx="3648075" cy="584200"/>
          </a:xfrm>
          <a:prstGeom prst="rect">
            <a:avLst/>
          </a:prstGeom>
          <a:noFill/>
          <a:ln w="9525">
            <a:noFill/>
            <a:miter lim="800000"/>
            <a:headEnd/>
            <a:tailEnd/>
          </a:ln>
        </p:spPr>
        <p:txBody>
          <a:bodyPr wrap="none">
            <a:spAutoFit/>
          </a:bodyPr>
          <a:lstStyle/>
          <a:p>
            <a:pPr algn="ctr"/>
            <a:r>
              <a:rPr lang="en-US" sz="3200" b="1">
                <a:solidFill>
                  <a:schemeClr val="bg1"/>
                </a:solidFill>
                <a:cs typeface="Arial" charset="0"/>
              </a:rPr>
              <a:t>Florida  Primaries</a:t>
            </a:r>
          </a:p>
        </p:txBody>
      </p:sp>
      <p:sp>
        <p:nvSpPr>
          <p:cNvPr id="20483" name="Rectangle 4"/>
          <p:cNvSpPr>
            <a:spLocks noChangeArrowheads="1"/>
          </p:cNvSpPr>
          <p:nvPr/>
        </p:nvSpPr>
        <p:spPr bwMode="auto">
          <a:xfrm>
            <a:off x="0" y="1828800"/>
            <a:ext cx="8966200" cy="3452813"/>
          </a:xfrm>
          <a:prstGeom prst="rect">
            <a:avLst/>
          </a:prstGeom>
          <a:noFill/>
          <a:ln w="9525">
            <a:noFill/>
            <a:miter lim="800000"/>
            <a:headEnd/>
            <a:tailEnd/>
          </a:ln>
        </p:spPr>
        <p:txBody>
          <a:bodyPr>
            <a:spAutoFit/>
          </a:bodyPr>
          <a:lstStyle/>
          <a:p>
            <a:pPr marL="742950" lvl="1" indent="-285750">
              <a:lnSpc>
                <a:spcPct val="120000"/>
              </a:lnSpc>
              <a:spcBef>
                <a:spcPct val="20000"/>
              </a:spcBef>
              <a:buFont typeface="Arial" charset="0"/>
              <a:buChar char="•"/>
            </a:pPr>
            <a:r>
              <a:rPr lang="en-US" sz="2800">
                <a:solidFill>
                  <a:schemeClr val="bg1"/>
                </a:solidFill>
                <a:cs typeface="Arial" charset="0"/>
              </a:rPr>
              <a:t>Not all states are created equal</a:t>
            </a:r>
          </a:p>
          <a:p>
            <a:pPr marL="742950" lvl="1" indent="-285750">
              <a:lnSpc>
                <a:spcPct val="120000"/>
              </a:lnSpc>
              <a:spcBef>
                <a:spcPct val="20000"/>
              </a:spcBef>
              <a:buFont typeface="Arial" charset="0"/>
              <a:buChar char="•"/>
            </a:pPr>
            <a:r>
              <a:rPr lang="en-US" sz="2800">
                <a:solidFill>
                  <a:schemeClr val="bg1"/>
                </a:solidFill>
                <a:cs typeface="Arial" charset="0"/>
              </a:rPr>
              <a:t>Florida is a closed primary state</a:t>
            </a:r>
          </a:p>
          <a:p>
            <a:pPr marL="742950" lvl="1" indent="-285750">
              <a:lnSpc>
                <a:spcPct val="120000"/>
              </a:lnSpc>
              <a:spcBef>
                <a:spcPct val="20000"/>
              </a:spcBef>
              <a:buFont typeface="Arial" charset="0"/>
              <a:buChar char="•"/>
            </a:pPr>
            <a:r>
              <a:rPr lang="en-US" sz="2800">
                <a:solidFill>
                  <a:schemeClr val="bg1"/>
                </a:solidFill>
                <a:cs typeface="Arial" charset="0"/>
              </a:rPr>
              <a:t>Voters can ONLY vote their party in a primary</a:t>
            </a:r>
          </a:p>
          <a:p>
            <a:pPr marL="742950" lvl="1" indent="-285750">
              <a:lnSpc>
                <a:spcPct val="120000"/>
              </a:lnSpc>
              <a:spcBef>
                <a:spcPct val="20000"/>
              </a:spcBef>
              <a:buFont typeface="Arial" charset="0"/>
              <a:buChar char="•"/>
            </a:pPr>
            <a:r>
              <a:rPr lang="en-US" sz="2800">
                <a:solidFill>
                  <a:schemeClr val="bg1"/>
                </a:solidFill>
                <a:cs typeface="Arial" charset="0"/>
              </a:rPr>
              <a:t>Voters who register with No Party Affiliation or with a minor party will only be eligible to vote for Judges, School Board and issues in a primary</a:t>
            </a:r>
          </a:p>
        </p:txBody>
      </p:sp>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0" y="287338"/>
            <a:ext cx="9144000" cy="1370012"/>
          </a:xfrm>
        </p:spPr>
        <p:txBody>
          <a:bodyPr rtlCol="0">
            <a:noAutofit/>
          </a:bodyPr>
          <a:lstStyle/>
          <a:p>
            <a:pPr algn="ctr" eaLnBrk="1" fontAlgn="auto" hangingPunct="1">
              <a:spcAft>
                <a:spcPts val="0"/>
              </a:spcAft>
              <a:defRPr/>
            </a:pPr>
            <a:r>
              <a:rPr lang="en-US" sz="3200" dirty="0" smtClean="0">
                <a:solidFill>
                  <a:schemeClr val="bg1"/>
                </a:solidFill>
                <a:latin typeface="Arial" pitchFamily="34" charset="0"/>
                <a:cs typeface="Arial" pitchFamily="34" charset="0"/>
              </a:rPr>
              <a:t/>
            </a:r>
            <a:br>
              <a:rPr lang="en-US" sz="3200" dirty="0" smtClean="0">
                <a:solidFill>
                  <a:schemeClr val="bg1"/>
                </a:solidFill>
                <a:latin typeface="Arial" pitchFamily="34" charset="0"/>
                <a:cs typeface="Arial" pitchFamily="34" charset="0"/>
              </a:rPr>
            </a:br>
            <a:r>
              <a:rPr lang="en-US" sz="3200" b="0" cap="none" dirty="0" smtClean="0">
                <a:solidFill>
                  <a:schemeClr val="bg1"/>
                </a:solidFill>
                <a:latin typeface="Arial" pitchFamily="34" charset="0"/>
                <a:cs typeface="Arial" pitchFamily="34" charset="0"/>
              </a:rPr>
              <a:t>2012 Election Dates</a:t>
            </a:r>
            <a:endParaRPr lang="en-US" sz="3200" b="0" cap="none" dirty="0">
              <a:solidFill>
                <a:schemeClr val="bg1"/>
              </a:solidFill>
              <a:latin typeface="Arial" pitchFamily="34" charset="0"/>
              <a:cs typeface="Arial" pitchFamily="34" charset="0"/>
            </a:endParaRPr>
          </a:p>
        </p:txBody>
      </p:sp>
      <p:sp>
        <p:nvSpPr>
          <p:cNvPr id="21507" name="TextBox 3"/>
          <p:cNvSpPr txBox="1">
            <a:spLocks noChangeArrowheads="1"/>
          </p:cNvSpPr>
          <p:nvPr/>
        </p:nvSpPr>
        <p:spPr bwMode="auto">
          <a:xfrm>
            <a:off x="1757363" y="1897063"/>
            <a:ext cx="6111875" cy="3478212"/>
          </a:xfrm>
          <a:prstGeom prst="rect">
            <a:avLst/>
          </a:prstGeom>
          <a:noFill/>
          <a:ln w="9525">
            <a:noFill/>
            <a:miter lim="800000"/>
            <a:headEnd/>
            <a:tailEnd/>
          </a:ln>
        </p:spPr>
        <p:txBody>
          <a:bodyPr>
            <a:spAutoFit/>
          </a:bodyPr>
          <a:lstStyle/>
          <a:p>
            <a:endParaRPr lang="en-US" sz="2400">
              <a:solidFill>
                <a:schemeClr val="bg1"/>
              </a:solidFill>
            </a:endParaRPr>
          </a:p>
          <a:p>
            <a:r>
              <a:rPr lang="en-US" sz="2800">
                <a:solidFill>
                  <a:schemeClr val="bg1"/>
                </a:solidFill>
              </a:rPr>
              <a:t>Primary Election</a:t>
            </a:r>
          </a:p>
          <a:p>
            <a:r>
              <a:rPr lang="en-US" sz="2800">
                <a:solidFill>
                  <a:schemeClr val="bg1"/>
                </a:solidFill>
              </a:rPr>
              <a:t>August 14, 2012 </a:t>
            </a:r>
          </a:p>
          <a:p>
            <a:r>
              <a:rPr lang="en-US" sz="2800">
                <a:solidFill>
                  <a:schemeClr val="bg1"/>
                </a:solidFill>
              </a:rPr>
              <a:t>Books Close – July 16, 2012</a:t>
            </a:r>
          </a:p>
          <a:p>
            <a:endParaRPr lang="en-US" sz="2800">
              <a:solidFill>
                <a:schemeClr val="bg1"/>
              </a:solidFill>
            </a:endParaRPr>
          </a:p>
          <a:p>
            <a:r>
              <a:rPr lang="en-US" sz="2800">
                <a:solidFill>
                  <a:schemeClr val="bg1"/>
                </a:solidFill>
              </a:rPr>
              <a:t>General Election</a:t>
            </a:r>
          </a:p>
          <a:p>
            <a:r>
              <a:rPr lang="en-US" sz="2800">
                <a:solidFill>
                  <a:schemeClr val="bg1"/>
                </a:solidFill>
              </a:rPr>
              <a:t>November 6, 2012</a:t>
            </a:r>
          </a:p>
          <a:p>
            <a:r>
              <a:rPr lang="en-US" sz="2800">
                <a:solidFill>
                  <a:schemeClr val="bg1"/>
                </a:solidFill>
              </a:rPr>
              <a:t>Books Close – October 9, 2012</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969963"/>
            <a:ext cx="8229600" cy="561975"/>
          </a:xfrm>
        </p:spPr>
        <p:txBody>
          <a:bodyPr/>
          <a:lstStyle/>
          <a:p>
            <a:r>
              <a:rPr lang="en-US" sz="3200" smtClean="0">
                <a:solidFill>
                  <a:schemeClr val="bg1"/>
                </a:solidFill>
                <a:latin typeface="Arial" charset="0"/>
                <a:cs typeface="Arial" charset="0"/>
              </a:rPr>
              <a:t/>
            </a:r>
            <a:br>
              <a:rPr lang="en-US" sz="3200" smtClean="0">
                <a:solidFill>
                  <a:schemeClr val="bg1"/>
                </a:solidFill>
                <a:latin typeface="Arial" charset="0"/>
                <a:cs typeface="Arial" charset="0"/>
              </a:rPr>
            </a:br>
            <a:r>
              <a:rPr lang="en-US" sz="3200" smtClean="0">
                <a:solidFill>
                  <a:schemeClr val="bg1"/>
                </a:solidFill>
                <a:latin typeface="Arial" charset="0"/>
                <a:cs typeface="Arial" charset="0"/>
              </a:rPr>
              <a:t>Bookclosing (F.S. 97.055)</a:t>
            </a:r>
            <a:br>
              <a:rPr lang="en-US" sz="3200" smtClean="0">
                <a:solidFill>
                  <a:schemeClr val="bg1"/>
                </a:solidFill>
                <a:latin typeface="Arial" charset="0"/>
                <a:cs typeface="Arial" charset="0"/>
              </a:rPr>
            </a:br>
            <a:r>
              <a:rPr lang="en-US" sz="2000" smtClean="0">
                <a:solidFill>
                  <a:schemeClr val="bg1"/>
                </a:solidFill>
                <a:latin typeface="Arial" charset="0"/>
                <a:cs typeface="Arial" charset="0"/>
              </a:rPr>
              <a:t/>
            </a:r>
            <a:br>
              <a:rPr lang="en-US" sz="2000" smtClean="0">
                <a:solidFill>
                  <a:schemeClr val="bg1"/>
                </a:solidFill>
                <a:latin typeface="Arial" charset="0"/>
                <a:cs typeface="Arial" charset="0"/>
              </a:rPr>
            </a:br>
            <a:endParaRPr lang="en-US" sz="2000" smtClean="0">
              <a:solidFill>
                <a:schemeClr val="bg1"/>
              </a:solidFill>
              <a:latin typeface="Arial" charset="0"/>
              <a:cs typeface="Arial" charset="0"/>
            </a:endParaRPr>
          </a:p>
        </p:txBody>
      </p:sp>
      <p:sp>
        <p:nvSpPr>
          <p:cNvPr id="22531" name="TextBox 2"/>
          <p:cNvSpPr txBox="1">
            <a:spLocks noChangeArrowheads="1"/>
          </p:cNvSpPr>
          <p:nvPr/>
        </p:nvSpPr>
        <p:spPr bwMode="auto">
          <a:xfrm>
            <a:off x="457200" y="2265363"/>
            <a:ext cx="8059738" cy="1939925"/>
          </a:xfrm>
          <a:prstGeom prst="rect">
            <a:avLst/>
          </a:prstGeom>
          <a:noFill/>
          <a:ln w="9525">
            <a:noFill/>
            <a:miter lim="800000"/>
            <a:headEnd/>
            <a:tailEnd/>
          </a:ln>
        </p:spPr>
        <p:txBody>
          <a:bodyPr>
            <a:spAutoFit/>
          </a:bodyPr>
          <a:lstStyle/>
          <a:p>
            <a:r>
              <a:rPr lang="en-US" sz="2400">
                <a:solidFill>
                  <a:schemeClr val="bg1"/>
                </a:solidFill>
              </a:rPr>
              <a:t>Voter registration books close 29 days prior to the election</a:t>
            </a:r>
          </a:p>
          <a:p>
            <a:endParaRPr lang="en-US" sz="2400">
              <a:solidFill>
                <a:schemeClr val="bg1"/>
              </a:solidFill>
            </a:endParaRPr>
          </a:p>
          <a:p>
            <a:pPr>
              <a:buFont typeface="Wingdings" pitchFamily="2" charset="2"/>
              <a:buChar char="v"/>
            </a:pPr>
            <a:r>
              <a:rPr lang="en-US" sz="2400">
                <a:solidFill>
                  <a:schemeClr val="bg1"/>
                </a:solidFill>
              </a:rPr>
              <a:t>	Continue to register voters and make party changes.</a:t>
            </a:r>
          </a:p>
          <a:p>
            <a:r>
              <a:rPr lang="en-US" sz="2400">
                <a:solidFill>
                  <a:schemeClr val="bg1"/>
                </a:solidFill>
              </a:rPr>
              <a:t> </a:t>
            </a:r>
          </a:p>
          <a:p>
            <a:pPr>
              <a:buFont typeface="Wingdings" pitchFamily="2" charset="2"/>
              <a:buChar char="v"/>
            </a:pPr>
            <a:r>
              <a:rPr lang="en-US" sz="2400">
                <a:solidFill>
                  <a:schemeClr val="bg1"/>
                </a:solidFill>
              </a:rPr>
              <a:t> 	However, they will take affect for subsequent elections.</a:t>
            </a:r>
          </a:p>
        </p:txBody>
      </p:sp>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6"/>
          <p:cNvSpPr txBox="1">
            <a:spLocks/>
          </p:cNvSpPr>
          <p:nvPr/>
        </p:nvSpPr>
        <p:spPr bwMode="auto">
          <a:xfrm>
            <a:off x="0" y="247650"/>
            <a:ext cx="9144000" cy="647700"/>
          </a:xfrm>
          <a:prstGeom prst="rect">
            <a:avLst/>
          </a:prstGeom>
          <a:noFill/>
          <a:ln w="9525">
            <a:noFill/>
            <a:miter lim="800000"/>
            <a:headEnd/>
            <a:tailEnd/>
          </a:ln>
        </p:spPr>
        <p:txBody>
          <a:bodyPr anchor="ctr"/>
          <a:lstStyle/>
          <a:p>
            <a:pPr algn="ctr">
              <a:defRPr/>
            </a:pPr>
            <a:endParaRPr lang="en-US" sz="3200" b="1" dirty="0">
              <a:solidFill>
                <a:schemeClr val="bg1"/>
              </a:solidFill>
              <a:latin typeface="Arial" pitchFamily="34" charset="0"/>
              <a:ea typeface="+mj-ea"/>
              <a:cs typeface="Arial" pitchFamily="34" charset="0"/>
            </a:endParaRPr>
          </a:p>
        </p:txBody>
      </p:sp>
      <p:sp>
        <p:nvSpPr>
          <p:cNvPr id="23555" name="TextBox 5"/>
          <p:cNvSpPr txBox="1">
            <a:spLocks noChangeArrowheads="1"/>
          </p:cNvSpPr>
          <p:nvPr/>
        </p:nvSpPr>
        <p:spPr bwMode="auto">
          <a:xfrm>
            <a:off x="1733550" y="1136650"/>
            <a:ext cx="5281613" cy="647700"/>
          </a:xfrm>
          <a:prstGeom prst="rect">
            <a:avLst/>
          </a:prstGeom>
          <a:noFill/>
          <a:ln w="9525">
            <a:noFill/>
            <a:miter lim="800000"/>
            <a:headEnd/>
            <a:tailEnd/>
          </a:ln>
        </p:spPr>
        <p:txBody>
          <a:bodyPr>
            <a:spAutoFit/>
          </a:bodyPr>
          <a:lstStyle/>
          <a:p>
            <a:r>
              <a:rPr lang="en-US">
                <a:solidFill>
                  <a:srgbClr val="002060"/>
                </a:solidFill>
              </a:rPr>
              <a:t>Revision to the Party list within FDLIS</a:t>
            </a:r>
          </a:p>
          <a:p>
            <a:r>
              <a:rPr lang="en-US">
                <a:solidFill>
                  <a:srgbClr val="002060"/>
                </a:solidFill>
              </a:rPr>
              <a:t>		***No Party Affiliation is not a party</a:t>
            </a:r>
            <a:r>
              <a:rPr lang="en-US"/>
              <a:t> </a:t>
            </a:r>
          </a:p>
        </p:txBody>
      </p:sp>
      <p:pic>
        <p:nvPicPr>
          <p:cNvPr id="23556" name="Picture 5" descr="HSMV parties.jpg"/>
          <p:cNvPicPr>
            <a:picLocks noChangeAspect="1"/>
          </p:cNvPicPr>
          <p:nvPr/>
        </p:nvPicPr>
        <p:blipFill>
          <a:blip r:embed="rId2"/>
          <a:srcRect/>
          <a:stretch>
            <a:fillRect/>
          </a:stretch>
        </p:blipFill>
        <p:spPr bwMode="auto">
          <a:xfrm>
            <a:off x="982663" y="1784350"/>
            <a:ext cx="6727825" cy="4202113"/>
          </a:xfrm>
          <a:prstGeom prst="rect">
            <a:avLst/>
          </a:prstGeom>
          <a:noFill/>
          <a:ln w="9525">
            <a:noFill/>
            <a:miter lim="800000"/>
            <a:headEnd/>
            <a:tailEnd/>
          </a:ln>
        </p:spPr>
      </p:pic>
      <p:sp>
        <p:nvSpPr>
          <p:cNvPr id="7" name="Oval 6"/>
          <p:cNvSpPr/>
          <p:nvPr/>
        </p:nvSpPr>
        <p:spPr>
          <a:xfrm>
            <a:off x="1433513" y="3233738"/>
            <a:ext cx="1882775" cy="396875"/>
          </a:xfrm>
          <a:prstGeom prst="ellipse">
            <a:avLst/>
          </a:prstGeom>
          <a:noFill/>
          <a:ln w="19050">
            <a:solidFill>
              <a:srgbClr val="A3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a:off x="1733550" y="4052888"/>
            <a:ext cx="1582738" cy="0"/>
          </a:xfrm>
          <a:prstGeom prst="line">
            <a:avLst/>
          </a:prstGeom>
          <a:ln>
            <a:solidFill>
              <a:srgbClr val="A3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2040</TotalTime>
  <Words>565</Words>
  <Application>Microsoft Office PowerPoint</Application>
  <PresentationFormat>On-screen Show (4:3)</PresentationFormat>
  <Paragraphs>127</Paragraphs>
  <Slides>17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Times</vt:lpstr>
      <vt:lpstr>Wingdings</vt:lpstr>
      <vt:lpstr>Office Theme</vt:lpstr>
      <vt:lpstr>1_Office Theme</vt:lpstr>
      <vt:lpstr>Slide 1</vt:lpstr>
      <vt:lpstr>Slide 2</vt:lpstr>
      <vt:lpstr>Slide 3</vt:lpstr>
      <vt:lpstr>Election Update 2012 Election Ballot</vt:lpstr>
      <vt:lpstr>Slide 5</vt:lpstr>
      <vt:lpstr>Slide 6</vt:lpstr>
      <vt:lpstr> 2012 Election Dates</vt:lpstr>
      <vt:lpstr> Bookclosing (F.S. 97.055)  </vt:lpstr>
      <vt:lpstr>Slide 9</vt:lpstr>
      <vt:lpstr>Slide 10</vt:lpstr>
      <vt:lpstr>Slide 11</vt:lpstr>
      <vt:lpstr>Slide 12</vt:lpstr>
      <vt:lpstr>Slide 13</vt:lpstr>
      <vt:lpstr>Slide 14</vt:lpstr>
      <vt:lpstr>Slide 15</vt:lpstr>
      <vt:lpstr>Slide 16</vt:lpstr>
      <vt:lpstr>Questions?</vt:lpstr>
    </vt:vector>
  </TitlesOfParts>
  <Company>Space Coast Media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Jaclyn Steele</dc:creator>
  <cp:lastModifiedBy>Aaron Frisbee</cp:lastModifiedBy>
  <cp:revision>187</cp:revision>
  <dcterms:created xsi:type="dcterms:W3CDTF">2011-08-09T18:16:44Z</dcterms:created>
  <dcterms:modified xsi:type="dcterms:W3CDTF">2012-05-02T13:41:02Z</dcterms:modified>
</cp:coreProperties>
</file>